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58" r:id="rId3"/>
    <p:sldId id="259" r:id="rId4"/>
    <p:sldId id="285" r:id="rId5"/>
    <p:sldId id="260" r:id="rId6"/>
    <p:sldId id="261" r:id="rId7"/>
    <p:sldId id="262" r:id="rId8"/>
    <p:sldId id="263" r:id="rId9"/>
    <p:sldId id="264" r:id="rId10"/>
    <p:sldId id="266" r:id="rId11"/>
    <p:sldId id="267" r:id="rId12"/>
    <p:sldId id="268" r:id="rId13"/>
    <p:sldId id="269" r:id="rId14"/>
    <p:sldId id="271" r:id="rId15"/>
    <p:sldId id="272" r:id="rId16"/>
    <p:sldId id="273" r:id="rId17"/>
    <p:sldId id="274" r:id="rId18"/>
    <p:sldId id="276" r:id="rId19"/>
    <p:sldId id="277" r:id="rId20"/>
    <p:sldId id="279" r:id="rId21"/>
    <p:sldId id="282" r:id="rId22"/>
    <p:sldId id="283" r:id="rId23"/>
    <p:sldId id="295" r:id="rId24"/>
    <p:sldId id="294" r:id="rId25"/>
    <p:sldId id="286" r:id="rId26"/>
    <p:sldId id="287" r:id="rId27"/>
    <p:sldId id="288" r:id="rId28"/>
    <p:sldId id="289" r:id="rId29"/>
    <p:sldId id="290" r:id="rId30"/>
    <p:sldId id="291" r:id="rId31"/>
    <p:sldId id="292" r:id="rId32"/>
    <p:sldId id="293" r:id="rId33"/>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wz+LytxZlgfR81KezHk84g==" hashData="5wZnWO9qbazOZ97HrKpW3EKYAYs="/>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48" autoAdjust="0"/>
  </p:normalViewPr>
  <p:slideViewPr>
    <p:cSldViewPr snapToGrid="0" snapToObjects="1">
      <p:cViewPr>
        <p:scale>
          <a:sx n="75" d="100"/>
          <a:sy n="75" d="100"/>
        </p:scale>
        <p:origin x="-109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37BC9-736D-1442-8D13-FA9AE222C793}" type="datetimeFigureOut">
              <a:rPr lang="es-ES" smtClean="0"/>
              <a:t>26/1/16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FA3D3-C7AF-1E4E-A1FA-52B3D72E28CA}" type="slidenum">
              <a:rPr lang="es-ES" smtClean="0"/>
              <a:t>‹Nr.›</a:t>
            </a:fld>
            <a:endParaRPr lang="es-ES"/>
          </a:p>
        </p:txBody>
      </p:sp>
    </p:spTree>
    <p:extLst>
      <p:ext uri="{BB962C8B-B14F-4D97-AF65-F5344CB8AC3E}">
        <p14:creationId xmlns:p14="http://schemas.microsoft.com/office/powerpoint/2010/main" val="194660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AA2FA3D3-C7AF-1E4E-A1FA-52B3D72E28CA}" type="slidenum">
              <a:rPr lang="es-ES" smtClean="0"/>
              <a:t>3</a:t>
            </a:fld>
            <a:endParaRPr lang="es-ES"/>
          </a:p>
        </p:txBody>
      </p:sp>
    </p:spTree>
    <p:extLst>
      <p:ext uri="{BB962C8B-B14F-4D97-AF65-F5344CB8AC3E}">
        <p14:creationId xmlns:p14="http://schemas.microsoft.com/office/powerpoint/2010/main" val="331867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D0805-48F3-40C0-89B6-8A3B177D0E86}" type="slidenum">
              <a:rPr lang="es-ES"/>
              <a:pPr/>
              <a:t>13</a:t>
            </a:fld>
            <a:endParaRPr lang="es-ES"/>
          </a:p>
        </p:txBody>
      </p:sp>
      <p:sp>
        <p:nvSpPr>
          <p:cNvPr id="37890" name="Rectangle 2"/>
          <p:cNvSpPr txBox="1">
            <a:spLocks noGrp="1" noRot="1" noChangeAspect="1" noChangeArrowheads="1" noTextEdit="1"/>
          </p:cNvSpPr>
          <p:nvPr>
            <p:ph type="sldImg"/>
          </p:nvPr>
        </p:nvSpPr>
        <p:spPr>
          <a:ln/>
        </p:spPr>
      </p:sp>
      <p:sp>
        <p:nvSpPr>
          <p:cNvPr id="37891"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4A07D-E082-45D8-B6AF-AB8DDB3FCE63}" type="slidenum">
              <a:rPr lang="es-ES"/>
              <a:pPr/>
              <a:t>14</a:t>
            </a:fld>
            <a:endParaRPr lang="es-ES"/>
          </a:p>
        </p:txBody>
      </p:sp>
      <p:sp>
        <p:nvSpPr>
          <p:cNvPr id="41986" name="Rectangle 2"/>
          <p:cNvSpPr txBox="1">
            <a:spLocks noGrp="1" noRot="1" noChangeAspect="1" noChangeArrowheads="1" noTextEdit="1"/>
          </p:cNvSpPr>
          <p:nvPr>
            <p:ph type="sldImg"/>
          </p:nvPr>
        </p:nvSpPr>
        <p:spPr>
          <a:ln/>
        </p:spPr>
      </p:sp>
      <p:sp>
        <p:nvSpPr>
          <p:cNvPr id="41987"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4A07D-E082-45D8-B6AF-AB8DDB3FCE63}" type="slidenum">
              <a:rPr lang="es-ES"/>
              <a:pPr/>
              <a:t>15</a:t>
            </a:fld>
            <a:endParaRPr lang="es-ES"/>
          </a:p>
        </p:txBody>
      </p:sp>
      <p:sp>
        <p:nvSpPr>
          <p:cNvPr id="41986" name="Rectangle 2"/>
          <p:cNvSpPr txBox="1">
            <a:spLocks noGrp="1" noRot="1" noChangeAspect="1" noChangeArrowheads="1" noTextEdit="1"/>
          </p:cNvSpPr>
          <p:nvPr>
            <p:ph type="sldImg"/>
          </p:nvPr>
        </p:nvSpPr>
        <p:spPr>
          <a:ln/>
        </p:spPr>
      </p:sp>
      <p:sp>
        <p:nvSpPr>
          <p:cNvPr id="41987"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E41FC-E6BE-43CB-824A-134E9641A752}" type="slidenum">
              <a:rPr lang="es-ES"/>
              <a:pPr/>
              <a:t>16</a:t>
            </a:fld>
            <a:endParaRPr lang="es-ES"/>
          </a:p>
        </p:txBody>
      </p:sp>
      <p:sp>
        <p:nvSpPr>
          <p:cNvPr id="44034" name="Rectangle 2"/>
          <p:cNvSpPr txBox="1">
            <a:spLocks noGrp="1" noRot="1" noChangeAspect="1" noChangeArrowheads="1" noTextEdit="1"/>
          </p:cNvSpPr>
          <p:nvPr>
            <p:ph type="sldImg"/>
          </p:nvPr>
        </p:nvSpPr>
        <p:spPr>
          <a:ln/>
        </p:spPr>
      </p:sp>
      <p:sp>
        <p:nvSpPr>
          <p:cNvPr id="44035"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664E4-F36E-4183-808F-0B18EBD0A2B6}" type="slidenum">
              <a:rPr lang="es-ES"/>
              <a:pPr/>
              <a:t>17</a:t>
            </a:fld>
            <a:endParaRPr lang="es-ES"/>
          </a:p>
        </p:txBody>
      </p:sp>
      <p:sp>
        <p:nvSpPr>
          <p:cNvPr id="46082" name="Rectangle 2"/>
          <p:cNvSpPr txBox="1">
            <a:spLocks noGrp="1" noRot="1" noChangeAspect="1" noChangeArrowheads="1" noTextEdit="1"/>
          </p:cNvSpPr>
          <p:nvPr>
            <p:ph type="sldImg"/>
          </p:nvPr>
        </p:nvSpPr>
        <p:spPr>
          <a:ln/>
        </p:spPr>
      </p:sp>
      <p:sp>
        <p:nvSpPr>
          <p:cNvPr id="46083"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1BCE5-9545-44E6-96F4-92420F56815F}" type="slidenum">
              <a:rPr lang="es-ES"/>
              <a:pPr/>
              <a:t>19</a:t>
            </a:fld>
            <a:endParaRPr lang="es-ES"/>
          </a:p>
        </p:txBody>
      </p:sp>
      <p:sp>
        <p:nvSpPr>
          <p:cNvPr id="48130" name="Rectangle 2"/>
          <p:cNvSpPr txBox="1">
            <a:spLocks noGrp="1" noRot="1" noChangeAspect="1" noChangeArrowheads="1" noTextEdit="1"/>
          </p:cNvSpPr>
          <p:nvPr>
            <p:ph type="sldImg"/>
          </p:nvPr>
        </p:nvSpPr>
        <p:spPr>
          <a:ln/>
        </p:spPr>
      </p:sp>
      <p:sp>
        <p:nvSpPr>
          <p:cNvPr id="48131"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333FFF-4332-4226-A662-7D86265EDF8D}" type="slidenum">
              <a:rPr lang="es-ES"/>
              <a:pPr/>
              <a:t>20</a:t>
            </a:fld>
            <a:endParaRPr lang="es-ES"/>
          </a:p>
        </p:txBody>
      </p:sp>
      <p:sp>
        <p:nvSpPr>
          <p:cNvPr id="50178" name="Rectangle 2"/>
          <p:cNvSpPr txBox="1">
            <a:spLocks noGrp="1" noRot="1" noChangeAspect="1" noChangeArrowheads="1" noTextEdit="1"/>
          </p:cNvSpPr>
          <p:nvPr>
            <p:ph type="sldImg"/>
          </p:nvPr>
        </p:nvSpPr>
        <p:spPr>
          <a:ln/>
        </p:spPr>
      </p:sp>
      <p:sp>
        <p:nvSpPr>
          <p:cNvPr id="50179"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9C3FC-DF49-4015-9300-19DA2FCC982F}" type="slidenum">
              <a:rPr lang="es-ES"/>
              <a:pPr/>
              <a:t>21</a:t>
            </a:fld>
            <a:endParaRPr lang="es-ES"/>
          </a:p>
        </p:txBody>
      </p:sp>
      <p:sp>
        <p:nvSpPr>
          <p:cNvPr id="54274" name="Rectangle 2"/>
          <p:cNvSpPr txBox="1">
            <a:spLocks noGrp="1" noRot="1" noChangeAspect="1" noChangeArrowheads="1" noTextEdit="1"/>
          </p:cNvSpPr>
          <p:nvPr>
            <p:ph type="sldImg"/>
          </p:nvPr>
        </p:nvSpPr>
        <p:spPr>
          <a:ln/>
        </p:spPr>
      </p:sp>
      <p:sp>
        <p:nvSpPr>
          <p:cNvPr id="54275"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F3E35-89D9-4F4B-B76A-FB4DE4AD628B}" type="slidenum">
              <a:rPr lang="es-ES"/>
              <a:pPr/>
              <a:t>22</a:t>
            </a:fld>
            <a:endParaRPr lang="es-ES"/>
          </a:p>
        </p:txBody>
      </p:sp>
      <p:sp>
        <p:nvSpPr>
          <p:cNvPr id="56322" name="Rectangle 2"/>
          <p:cNvSpPr txBox="1">
            <a:spLocks noGrp="1" noRot="1" noChangeAspect="1" noChangeArrowheads="1" noTextEdit="1"/>
          </p:cNvSpPr>
          <p:nvPr>
            <p:ph type="sldImg"/>
          </p:nvPr>
        </p:nvSpPr>
        <p:spPr>
          <a:ln/>
        </p:spPr>
      </p:sp>
      <p:sp>
        <p:nvSpPr>
          <p:cNvPr id="56323"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BC57F-CFBE-4CA4-AD85-CA20D824201A}" type="slidenum">
              <a:rPr lang="es-ES"/>
              <a:pPr/>
              <a:t>5</a:t>
            </a:fld>
            <a:endParaRPr lang="es-ES"/>
          </a:p>
        </p:txBody>
      </p:sp>
      <p:sp>
        <p:nvSpPr>
          <p:cNvPr id="21506" name="Rectangle 2"/>
          <p:cNvSpPr txBox="1">
            <a:spLocks noGrp="1" noRot="1" noChangeAspect="1" noChangeArrowheads="1" noTextEdit="1"/>
          </p:cNvSpPr>
          <p:nvPr>
            <p:ph type="sldImg"/>
          </p:nvPr>
        </p:nvSpPr>
        <p:spPr>
          <a:ln/>
        </p:spPr>
      </p:sp>
      <p:sp>
        <p:nvSpPr>
          <p:cNvPr id="21507" name="Rectangle 3"/>
          <p:cNvSpPr txBox="1">
            <a:spLocks noGrp="1" noChangeArrowheads="1"/>
          </p:cNvSpPr>
          <p:nvPr>
            <p:ph type="body" idx="1"/>
          </p:nvPr>
        </p:nvSpPr>
        <p:spPr>
          <a:ln/>
        </p:spPr>
        <p:txBody>
          <a:bodyPr wrap="none" anchor="ctr"/>
          <a:lstStyle/>
          <a:p>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F3788-757D-4B2A-BD18-2561A64F1562}" type="slidenum">
              <a:rPr lang="es-ES"/>
              <a:pPr/>
              <a:t>6</a:t>
            </a:fld>
            <a:endParaRPr lang="es-ES"/>
          </a:p>
        </p:txBody>
      </p:sp>
      <p:sp>
        <p:nvSpPr>
          <p:cNvPr id="23554" name="Rectangle 2"/>
          <p:cNvSpPr txBox="1">
            <a:spLocks noGrp="1" noRot="1" noChangeAspect="1" noChangeArrowheads="1" noTextEdit="1"/>
          </p:cNvSpPr>
          <p:nvPr>
            <p:ph type="sldImg"/>
          </p:nvPr>
        </p:nvSpPr>
        <p:spPr>
          <a:ln/>
        </p:spPr>
      </p:sp>
      <p:sp>
        <p:nvSpPr>
          <p:cNvPr id="23555"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F3788-757D-4B2A-BD18-2561A64F1562}" type="slidenum">
              <a:rPr lang="es-ES"/>
              <a:pPr/>
              <a:t>7</a:t>
            </a:fld>
            <a:endParaRPr lang="es-ES"/>
          </a:p>
        </p:txBody>
      </p:sp>
      <p:sp>
        <p:nvSpPr>
          <p:cNvPr id="23554" name="Rectangle 2"/>
          <p:cNvSpPr txBox="1">
            <a:spLocks noGrp="1" noRot="1" noChangeAspect="1" noChangeArrowheads="1" noTextEdit="1"/>
          </p:cNvSpPr>
          <p:nvPr>
            <p:ph type="sldImg"/>
          </p:nvPr>
        </p:nvSpPr>
        <p:spPr>
          <a:ln/>
        </p:spPr>
      </p:sp>
      <p:sp>
        <p:nvSpPr>
          <p:cNvPr id="23555"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C4E7B-AEB6-4D16-8C34-FA36B7320E0C}" type="slidenum">
              <a:rPr lang="es-ES"/>
              <a:pPr/>
              <a:t>8</a:t>
            </a:fld>
            <a:endParaRPr lang="es-ES"/>
          </a:p>
        </p:txBody>
      </p:sp>
      <p:sp>
        <p:nvSpPr>
          <p:cNvPr id="25602" name="Rectangle 2"/>
          <p:cNvSpPr txBox="1">
            <a:spLocks noGrp="1" noRot="1" noChangeAspect="1" noChangeArrowheads="1" noTextEdit="1"/>
          </p:cNvSpPr>
          <p:nvPr>
            <p:ph type="sldImg"/>
          </p:nvPr>
        </p:nvSpPr>
        <p:spPr>
          <a:ln/>
        </p:spPr>
      </p:sp>
      <p:sp>
        <p:nvSpPr>
          <p:cNvPr id="25603"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522C7-EC85-40AE-8D4E-D026885A9963}" type="slidenum">
              <a:rPr lang="es-ES"/>
              <a:pPr/>
              <a:t>9</a:t>
            </a:fld>
            <a:endParaRPr lang="es-ES"/>
          </a:p>
        </p:txBody>
      </p:sp>
      <p:sp>
        <p:nvSpPr>
          <p:cNvPr id="29698" name="Rectangle 2"/>
          <p:cNvSpPr txBox="1">
            <a:spLocks noGrp="1" noRot="1" noChangeAspect="1" noChangeArrowheads="1" noTextEdit="1"/>
          </p:cNvSpPr>
          <p:nvPr>
            <p:ph type="sldImg"/>
          </p:nvPr>
        </p:nvSpPr>
        <p:spPr>
          <a:ln/>
        </p:spPr>
      </p:sp>
      <p:sp>
        <p:nvSpPr>
          <p:cNvPr id="29699"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684915-1451-46F3-B5B7-EB9A3A9940BC}" type="slidenum">
              <a:rPr lang="es-ES"/>
              <a:pPr/>
              <a:t>10</a:t>
            </a:fld>
            <a:endParaRPr lang="es-ES"/>
          </a:p>
        </p:txBody>
      </p:sp>
      <p:sp>
        <p:nvSpPr>
          <p:cNvPr id="31746" name="Rectangle 2"/>
          <p:cNvSpPr txBox="1">
            <a:spLocks noGrp="1" noRot="1" noChangeAspect="1" noChangeArrowheads="1" noTextEdit="1"/>
          </p:cNvSpPr>
          <p:nvPr>
            <p:ph type="sldImg"/>
          </p:nvPr>
        </p:nvSpPr>
        <p:spPr>
          <a:ln/>
        </p:spPr>
      </p:sp>
      <p:sp>
        <p:nvSpPr>
          <p:cNvPr id="31747"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20744-CAF2-47A7-B9FB-91B3AD5B45EF}" type="slidenum">
              <a:rPr lang="es-ES"/>
              <a:pPr/>
              <a:t>11</a:t>
            </a:fld>
            <a:endParaRPr lang="es-ES"/>
          </a:p>
        </p:txBody>
      </p:sp>
      <p:sp>
        <p:nvSpPr>
          <p:cNvPr id="33794" name="Rectangle 2"/>
          <p:cNvSpPr txBox="1">
            <a:spLocks noGrp="1" noRot="1" noChangeAspect="1" noChangeArrowheads="1" noTextEdit="1"/>
          </p:cNvSpPr>
          <p:nvPr>
            <p:ph type="sldImg"/>
          </p:nvPr>
        </p:nvSpPr>
        <p:spPr>
          <a:ln/>
        </p:spPr>
      </p:sp>
      <p:sp>
        <p:nvSpPr>
          <p:cNvPr id="33795"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0D5A5-3748-4B63-AE5D-D0EF715DFFFD}" type="slidenum">
              <a:rPr lang="es-ES"/>
              <a:pPr/>
              <a:t>12</a:t>
            </a:fld>
            <a:endParaRPr lang="es-ES"/>
          </a:p>
        </p:txBody>
      </p:sp>
      <p:sp>
        <p:nvSpPr>
          <p:cNvPr id="35842" name="Rectangle 2"/>
          <p:cNvSpPr txBox="1">
            <a:spLocks noGrp="1" noRot="1" noChangeAspect="1" noChangeArrowheads="1" noTextEdit="1"/>
          </p:cNvSpPr>
          <p:nvPr>
            <p:ph type="sldImg"/>
          </p:nvPr>
        </p:nvSpPr>
        <p:spPr>
          <a:ln/>
        </p:spPr>
      </p:sp>
      <p:sp>
        <p:nvSpPr>
          <p:cNvPr id="35843" name="Rectangle 3"/>
          <p:cNvSpPr txBox="1">
            <a:spLocks noGrp="1" noChangeArrowheads="1"/>
          </p:cNvSpPr>
          <p:nvPr>
            <p:ph type="body" idx="1"/>
          </p:nvPr>
        </p:nvSpPr>
        <p:spPr>
          <a:ln/>
        </p:spPr>
        <p:txBody>
          <a:bodyPr wrap="none" anchor="ct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8" name="CuadroTexto 8"/>
          <p:cNvSpPr txBox="1">
            <a:spLocks noChangeArrowheads="1"/>
          </p:cNvSpPr>
          <p:nvPr userDrawn="1"/>
        </p:nvSpPr>
        <p:spPr bwMode="auto">
          <a:xfrm>
            <a:off x="8466138" y="14288"/>
            <a:ext cx="6778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s-ES" sz="900" smtClean="0"/>
              <a:t>© I.Suárez</a:t>
            </a:r>
          </a:p>
        </p:txBody>
      </p:sp>
    </p:spTree>
    <p:extLst>
      <p:ext uri="{BB962C8B-B14F-4D97-AF65-F5344CB8AC3E}">
        <p14:creationId xmlns:p14="http://schemas.microsoft.com/office/powerpoint/2010/main" val="2365989761"/>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991158102"/>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631641528"/>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4675" y="304800"/>
            <a:ext cx="8001000" cy="1216025"/>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566738" y="1752600"/>
            <a:ext cx="8001000" cy="4267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609600" y="6245225"/>
            <a:ext cx="1981200" cy="476250"/>
          </a:xfrm>
          <a:prstGeom prst="rect">
            <a:avLst/>
          </a:prstGeom>
        </p:spPr>
        <p:txBody>
          <a:bodyPr/>
          <a:lstStyle>
            <a:lvl1pPr>
              <a:defRPr/>
            </a:lvl1pPr>
          </a:lstStyle>
          <a:p>
            <a:endParaRPr lang="es-ES"/>
          </a:p>
        </p:txBody>
      </p:sp>
      <p:sp>
        <p:nvSpPr>
          <p:cNvPr id="5" name="4 Marcador de pie de página"/>
          <p:cNvSpPr>
            <a:spLocks noGrp="1"/>
          </p:cNvSpPr>
          <p:nvPr>
            <p:ph type="ftr" sz="quarter" idx="11"/>
          </p:nvPr>
        </p:nvSpPr>
        <p:spPr>
          <a:xfrm>
            <a:off x="3124200" y="6245225"/>
            <a:ext cx="2895600" cy="476250"/>
          </a:xfrm>
          <a:prstGeom prst="rect">
            <a:avLst/>
          </a:prstGeom>
        </p:spPr>
        <p:txBody>
          <a:bodyPr/>
          <a:lstStyle>
            <a:lvl1pPr>
              <a:defRPr/>
            </a:lvl1pPr>
          </a:lstStyle>
          <a:p>
            <a:endParaRPr lang="es-ES"/>
          </a:p>
        </p:txBody>
      </p:sp>
      <p:sp>
        <p:nvSpPr>
          <p:cNvPr id="6" name="5 Marcador de número de diapositiva"/>
          <p:cNvSpPr>
            <a:spLocks noGrp="1"/>
          </p:cNvSpPr>
          <p:nvPr>
            <p:ph type="sldNum" sz="quarter" idx="12"/>
          </p:nvPr>
        </p:nvSpPr>
        <p:spPr>
          <a:xfrm>
            <a:off x="6553200" y="6245225"/>
            <a:ext cx="1981200" cy="476250"/>
          </a:xfrm>
          <a:prstGeom prst="rect">
            <a:avLst/>
          </a:prstGeom>
        </p:spPr>
        <p:txBody>
          <a:bodyPr/>
          <a:lstStyle>
            <a:lvl1pPr>
              <a:defRPr/>
            </a:lvl1pPr>
          </a:lstStyle>
          <a:p>
            <a:fld id="{A7F2EF0F-AA3C-43D5-8F43-E3EB4E9C550E}" type="slidenum">
              <a:rPr lang="es-ES"/>
              <a:pPr/>
              <a:t>‹Nr.›</a:t>
            </a:fld>
            <a:endParaRPr lang="es-ES"/>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23601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333506625"/>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2507118620"/>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926327518"/>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006951305"/>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1635773618"/>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2461764157"/>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B8772A-CA25-D340-A12F-B95BC3733245}" type="datetimeFigureOut">
              <a:rPr lang="es-ES" smtClean="0"/>
              <a:t>26/1/16</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6563EAB5-7FAE-C447-AD18-6439D0E4614C}" type="slidenum">
              <a:rPr lang="es-ES" smtClean="0"/>
              <a:t>‹Nr.›</a:t>
            </a:fld>
            <a:endParaRPr lang="es-ES"/>
          </a:p>
        </p:txBody>
      </p:sp>
    </p:spTree>
    <p:extLst>
      <p:ext uri="{BB962C8B-B14F-4D97-AF65-F5344CB8AC3E}">
        <p14:creationId xmlns:p14="http://schemas.microsoft.com/office/powerpoint/2010/main" val="2110373944"/>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100000">
              <a:schemeClr val="accent6">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CuadroTexto 6"/>
          <p:cNvSpPr txBox="1"/>
          <p:nvPr userDrawn="1"/>
        </p:nvSpPr>
        <p:spPr>
          <a:xfrm>
            <a:off x="0" y="-14288"/>
            <a:ext cx="9144000" cy="369888"/>
          </a:xfrm>
          <a:prstGeom prst="rect">
            <a:avLst/>
          </a:prstGeom>
          <a:solidFill>
            <a:schemeClr val="accent5">
              <a:lumMod val="60000"/>
              <a:lumOff val="40000"/>
            </a:schemeClr>
          </a:solidFill>
          <a:ln>
            <a:solidFill>
              <a:schemeClr val="tx1"/>
            </a:solidFill>
          </a:ln>
        </p:spPr>
        <p:txBody>
          <a:bodyPr>
            <a:spAutoFit/>
          </a:bodyPr>
          <a:lstStyle/>
          <a:p>
            <a:pPr fontAlgn="auto">
              <a:spcBef>
                <a:spcPts val="0"/>
              </a:spcBef>
              <a:spcAft>
                <a:spcPts val="0"/>
              </a:spcAft>
              <a:defRPr/>
            </a:pPr>
            <a:r>
              <a:rPr lang="es-ES" dirty="0">
                <a:latin typeface="+mn-lt"/>
                <a:ea typeface="+mn-ea"/>
                <a:cs typeface="+mn-cs"/>
              </a:rPr>
              <a:t>Hª del Mundo Contemporáneo</a:t>
            </a:r>
          </a:p>
        </p:txBody>
      </p:sp>
      <p:sp>
        <p:nvSpPr>
          <p:cNvPr id="9" name="CuadroTexto 8"/>
          <p:cNvSpPr txBox="1"/>
          <p:nvPr userDrawn="1"/>
        </p:nvSpPr>
        <p:spPr>
          <a:xfrm>
            <a:off x="1872864" y="302476"/>
            <a:ext cx="5906009" cy="400110"/>
          </a:xfrm>
          <a:prstGeom prst="rect">
            <a:avLst/>
          </a:prstGeom>
          <a:solidFill>
            <a:schemeClr val="accent6">
              <a:lumMod val="50000"/>
            </a:schemeClr>
          </a:solidFill>
          <a:ln>
            <a:solidFill>
              <a:schemeClr val="tx1"/>
            </a:solidFill>
          </a:ln>
          <a:effectLst>
            <a:outerShdw blurRad="50800" dist="38100" dir="2700000" algn="tl" rotWithShape="0">
              <a:srgbClr val="000000">
                <a:alpha val="43000"/>
              </a:srgbClr>
            </a:outerShdw>
          </a:effectLst>
        </p:spPr>
        <p:txBody>
          <a:bodyPr wrap="none">
            <a:spAutoFit/>
          </a:bodyPr>
          <a:lstStyle/>
          <a:p>
            <a:pPr fontAlgn="auto">
              <a:spcBef>
                <a:spcPts val="0"/>
              </a:spcBef>
              <a:spcAft>
                <a:spcPts val="0"/>
              </a:spcAft>
              <a:defRPr/>
            </a:pPr>
            <a:r>
              <a:rPr lang="es-ES" sz="2000" dirty="0" smtClean="0">
                <a:solidFill>
                  <a:schemeClr val="bg1"/>
                </a:solidFill>
                <a:latin typeface="+mn-lt"/>
                <a:ea typeface="+mn-ea"/>
                <a:cs typeface="+mn-cs"/>
              </a:rPr>
              <a:t>Tema 7 : La</a:t>
            </a:r>
            <a:r>
              <a:rPr lang="es-ES" sz="2000" baseline="0" dirty="0" smtClean="0">
                <a:solidFill>
                  <a:schemeClr val="bg1"/>
                </a:solidFill>
                <a:latin typeface="+mn-lt"/>
                <a:ea typeface="+mn-ea"/>
                <a:cs typeface="+mn-cs"/>
              </a:rPr>
              <a:t> Revolución Soviética y la URSS (1917-1941)</a:t>
            </a:r>
            <a:endParaRPr lang="es-ES" sz="2000" dirty="0">
              <a:solidFill>
                <a:schemeClr val="bg1"/>
              </a:solidFill>
              <a:latin typeface="+mn-lt"/>
              <a:ea typeface="+mn-ea"/>
              <a:cs typeface="+mn-cs"/>
            </a:endParaRPr>
          </a:p>
        </p:txBody>
      </p:sp>
    </p:spTree>
    <p:extLst>
      <p:ext uri="{BB962C8B-B14F-4D97-AF65-F5344CB8AC3E}">
        <p14:creationId xmlns:p14="http://schemas.microsoft.com/office/powerpoint/2010/main" val="4168448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slide" Target="slide25.xml"/><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slide" Target="slide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hyperlink" Target="http://www.claseshistoria.com/revolucionrusa/+tesisabril.htm" TargetMode="External"/><Relationship Id="rId4" Type="http://schemas.openxmlformats.org/officeDocument/2006/relationships/hyperlink" Target="http://upload.wikimedia.org/wikipedia/commons/e/ef/Lenin4.jpg" TargetMode="External"/><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slide" Target="slide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slide" Target="slide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slide" Target="slide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5" Type="http://schemas.openxmlformats.org/officeDocument/2006/relationships/slide" Target="slide1.xml"/><Relationship Id="rId1" Type="http://schemas.microsoft.com/office/2007/relationships/media" Target="../media/media1.mp4"/><Relationship Id="rId2" Type="http://schemas.openxmlformats.org/officeDocument/2006/relationships/video" Target="../media/media1.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5" Type="http://schemas.openxmlformats.org/officeDocument/2006/relationships/slide" Target="slide4.xml"/><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slide" Target="slide4.xml"/><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slide" Target="slide5.xml"/><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slide" Target="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3.png"/><Relationship Id="rId5" Type="http://schemas.openxmlformats.org/officeDocument/2006/relationships/slide" Target="slide20.xml"/><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slide" Target="slide21.xml"/><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slide" Target="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6.xml"/><Relationship Id="rId3" Type="http://schemas.openxmlformats.org/officeDocument/2006/relationships/slide" Target="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slide" Target="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13TMl9pnZA" TargetMode="External"/><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albalathmc.files.wordpress.com/2007/05/escudo.jpg"/>
          <p:cNvPicPr>
            <a:picLocks noChangeAspect="1" noChangeArrowheads="1"/>
          </p:cNvPicPr>
          <p:nvPr/>
        </p:nvPicPr>
        <p:blipFill>
          <a:blip r:embed="rId2" cstate="print"/>
          <a:srcRect/>
          <a:stretch>
            <a:fillRect/>
          </a:stretch>
        </p:blipFill>
        <p:spPr bwMode="auto">
          <a:xfrm>
            <a:off x="5791200" y="863600"/>
            <a:ext cx="2972913" cy="3081021"/>
          </a:xfrm>
          <a:prstGeom prst="rect">
            <a:avLst/>
          </a:prstGeom>
          <a:noFill/>
        </p:spPr>
      </p:pic>
      <p:sp>
        <p:nvSpPr>
          <p:cNvPr id="2055" name="AutoShape 7" descr="https://encrypted-tbn3.gstatic.com/images?q=tbn:ANd9GcSmt3OzIdO24vSX1dxkrU00bDw2RzPRdb-NLGYY0jVh3BWP8mO1p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7" name="AutoShape 9" descr="https://encrypted-tbn3.gstatic.com/images?q=tbn:ANd9GcSmt3OzIdO24vSX1dxkrU00bDw2RzPRdb-NLGYY0jVh3BWP8mO1p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8" name="Picture 10" descr="E:\1º BACHILLERATO\TEMA 08 REVOLUCION RUSA\creacion-de-la-urss.jpg"/>
          <p:cNvPicPr>
            <a:picLocks noChangeAspect="1" noChangeArrowheads="1"/>
          </p:cNvPicPr>
          <p:nvPr/>
        </p:nvPicPr>
        <p:blipFill>
          <a:blip r:embed="rId3" cstate="print"/>
          <a:srcRect/>
          <a:stretch>
            <a:fillRect/>
          </a:stretch>
        </p:blipFill>
        <p:spPr bwMode="auto">
          <a:xfrm>
            <a:off x="460374" y="863600"/>
            <a:ext cx="4844925" cy="3251200"/>
          </a:xfrm>
          <a:prstGeom prst="rect">
            <a:avLst/>
          </a:prstGeom>
          <a:noFill/>
        </p:spPr>
      </p:pic>
      <p:pic>
        <p:nvPicPr>
          <p:cNvPr id="2060" name="Picture 12" descr="http://www.rededemocratica.org/images/2012/09/urss.jpg"/>
          <p:cNvPicPr>
            <a:picLocks noChangeAspect="1" noChangeArrowheads="1"/>
          </p:cNvPicPr>
          <p:nvPr/>
        </p:nvPicPr>
        <p:blipFill>
          <a:blip r:embed="rId4" cstate="print"/>
          <a:srcRect/>
          <a:stretch>
            <a:fillRect/>
          </a:stretch>
        </p:blipFill>
        <p:spPr bwMode="auto">
          <a:xfrm>
            <a:off x="3250066" y="4114800"/>
            <a:ext cx="5620041" cy="2743200"/>
          </a:xfrm>
          <a:prstGeom prst="rect">
            <a:avLst/>
          </a:prstGeom>
          <a:noFill/>
        </p:spPr>
      </p:pic>
      <p:sp>
        <p:nvSpPr>
          <p:cNvPr id="2" name="Botón de acción: Película 1">
            <a:hlinkClick r:id="rId5" action="ppaction://hlinksldjump" highlightClick="1"/>
          </p:cNvPr>
          <p:cNvSpPr/>
          <p:nvPr/>
        </p:nvSpPr>
        <p:spPr>
          <a:xfrm>
            <a:off x="745067" y="5300133"/>
            <a:ext cx="360000" cy="360000"/>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60350" y="735538"/>
            <a:ext cx="4196754"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6. La Revolución de 1917: </a:t>
            </a:r>
            <a:r>
              <a:rPr lang="es-ES_tradnl" b="1" dirty="0">
                <a:solidFill>
                  <a:srgbClr val="000000"/>
                </a:solidFill>
                <a:latin typeface="Arial" charset="0"/>
                <a:ea typeface="Lucida Sans Unicode" charset="0"/>
                <a:cs typeface="Lucida Sans Unicode" charset="0"/>
              </a:rPr>
              <a:t>FEBRERO</a:t>
            </a:r>
          </a:p>
        </p:txBody>
      </p:sp>
      <p:sp>
        <p:nvSpPr>
          <p:cNvPr id="30723" name="Text Box 3"/>
          <p:cNvSpPr txBox="1">
            <a:spLocks noChangeArrowheads="1"/>
          </p:cNvSpPr>
          <p:nvPr/>
        </p:nvSpPr>
        <p:spPr bwMode="auto">
          <a:xfrm>
            <a:off x="4859338" y="1916113"/>
            <a:ext cx="4032250" cy="10795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Las derrotas, los muertos (1,7 millones) y heridos (más de 5 millones), el hambre y la escasez, aumentaron las posturas contrarias a la permanencia en la guerra</a:t>
            </a:r>
          </a:p>
        </p:txBody>
      </p:sp>
      <p:sp>
        <p:nvSpPr>
          <p:cNvPr id="30724" name="Text Box 4"/>
          <p:cNvSpPr txBox="1">
            <a:spLocks noChangeArrowheads="1"/>
          </p:cNvSpPr>
          <p:nvPr/>
        </p:nvSpPr>
        <p:spPr bwMode="auto">
          <a:xfrm>
            <a:off x="611188" y="1264707"/>
            <a:ext cx="3598862" cy="3177409"/>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1914, los bolcheviques se habían mostrado contrarios a la entrada en la guerra, y a partir de 1915, los socialistas y liberales aumentaron su oposición.</a:t>
            </a:r>
          </a:p>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smtClean="0">
                <a:solidFill>
                  <a:srgbClr val="000000"/>
                </a:solidFill>
                <a:latin typeface="Arial" charset="0"/>
                <a:ea typeface="Lucida Sans Unicode" charset="0"/>
                <a:cs typeface="Lucida Sans Unicode" charset="0"/>
              </a:rPr>
              <a:t>Entre </a:t>
            </a:r>
            <a:r>
              <a:rPr lang="es-ES_tradnl" sz="1600" dirty="0">
                <a:solidFill>
                  <a:srgbClr val="000000"/>
                </a:solidFill>
                <a:latin typeface="Arial" charset="0"/>
                <a:ea typeface="Lucida Sans Unicode" charset="0"/>
                <a:cs typeface="Lucida Sans Unicode" charset="0"/>
              </a:rPr>
              <a:t>el 25 y 27 de febrero de 1917, se produjeron manifestaciones </a:t>
            </a:r>
            <a:r>
              <a:rPr lang="es-ES_tradnl" sz="1600" dirty="0" smtClean="0">
                <a:solidFill>
                  <a:srgbClr val="000000"/>
                </a:solidFill>
                <a:latin typeface="Arial" charset="0"/>
                <a:ea typeface="Lucida Sans Unicode" charset="0"/>
                <a:cs typeface="Lucida Sans Unicode" charset="0"/>
              </a:rPr>
              <a:t>en </a:t>
            </a:r>
            <a:r>
              <a:rPr lang="es-ES_tradnl" sz="1600" b="1" dirty="0" smtClean="0">
                <a:solidFill>
                  <a:srgbClr val="000000"/>
                </a:solidFill>
                <a:latin typeface="Arial" charset="0"/>
                <a:ea typeface="Lucida Sans Unicode" charset="0"/>
                <a:cs typeface="Lucida Sans Unicode" charset="0"/>
              </a:rPr>
              <a:t>PETROGRADO</a:t>
            </a:r>
            <a:r>
              <a:rPr lang="es-ES_tradnl" sz="1600" dirty="0" smtClean="0">
                <a:solidFill>
                  <a:srgbClr val="000000"/>
                </a:solidFill>
                <a:latin typeface="Arial" charset="0"/>
                <a:ea typeface="Lucida Sans Unicode" charset="0"/>
                <a:cs typeface="Lucida Sans Unicode" charset="0"/>
              </a:rPr>
              <a:t> (nombre de San </a:t>
            </a:r>
            <a:r>
              <a:rPr lang="es-ES_tradnl" sz="1600" b="1" dirty="0" smtClean="0">
                <a:solidFill>
                  <a:srgbClr val="000000"/>
                </a:solidFill>
                <a:latin typeface="Arial" charset="0"/>
                <a:ea typeface="Lucida Sans Unicode" charset="0"/>
                <a:cs typeface="Lucida Sans Unicode" charset="0"/>
              </a:rPr>
              <a:t>Petersburgo</a:t>
            </a:r>
            <a:r>
              <a:rPr lang="es-ES_tradnl" sz="1600" dirty="0" smtClean="0">
                <a:solidFill>
                  <a:srgbClr val="000000"/>
                </a:solidFill>
                <a:latin typeface="Arial" charset="0"/>
                <a:ea typeface="Lucida Sans Unicode" charset="0"/>
                <a:cs typeface="Lucida Sans Unicode" charset="0"/>
              </a:rPr>
              <a:t> desde 1914) de </a:t>
            </a:r>
            <a:r>
              <a:rPr lang="es-ES_tradnl" sz="1600" dirty="0">
                <a:solidFill>
                  <a:srgbClr val="000000"/>
                </a:solidFill>
                <a:latin typeface="Arial" charset="0"/>
                <a:ea typeface="Lucida Sans Unicode" charset="0"/>
                <a:cs typeface="Lucida Sans Unicode" charset="0"/>
              </a:rPr>
              <a:t>mujeres, a las que se unieron obreros, de protesta contra la guerra y el hambre.</a:t>
            </a:r>
          </a:p>
        </p:txBody>
      </p:sp>
      <p:sp>
        <p:nvSpPr>
          <p:cNvPr id="30725" name="Text Box 5"/>
          <p:cNvSpPr txBox="1">
            <a:spLocks noChangeArrowheads="1"/>
          </p:cNvSpPr>
          <p:nvPr/>
        </p:nvSpPr>
        <p:spPr bwMode="auto">
          <a:xfrm>
            <a:off x="323528" y="5076632"/>
            <a:ext cx="4249738" cy="823913"/>
          </a:xfrm>
          <a:prstGeom prst="rect">
            <a:avLst/>
          </a:prstGeom>
          <a:solidFill>
            <a:srgbClr val="E9B4EA"/>
          </a:solidFill>
          <a:ln w="9360">
            <a:solidFill>
              <a:srgbClr val="000000"/>
            </a:solidFill>
            <a:prstDash val="sysDot"/>
            <a:miter lim="800000"/>
            <a:headEnd/>
            <a:tailEnd/>
          </a:ln>
          <a:effectLst>
            <a:outerShdw dist="71785" dir="2700000" algn="ctr" rotWithShape="0">
              <a:srgbClr val="808080"/>
            </a:outerShdw>
          </a:effectLst>
        </p:spPr>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a:solidFill>
                  <a:srgbClr val="000000"/>
                </a:solidFill>
                <a:latin typeface="Arial" charset="0"/>
                <a:ea typeface="Lucida Sans Unicode" charset="0"/>
                <a:cs typeface="Lucida Sans Unicode" charset="0"/>
              </a:rPr>
              <a:t>El zar ordena la disolución de la manifestación con fuerza pero el ejército se niega a intervenir.</a:t>
            </a:r>
          </a:p>
        </p:txBody>
      </p:sp>
      <p:sp>
        <p:nvSpPr>
          <p:cNvPr id="30726" name="Text Box 6"/>
          <p:cNvSpPr txBox="1">
            <a:spLocks noChangeArrowheads="1"/>
          </p:cNvSpPr>
          <p:nvPr/>
        </p:nvSpPr>
        <p:spPr bwMode="auto">
          <a:xfrm>
            <a:off x="5364163" y="4894271"/>
            <a:ext cx="3382962" cy="825500"/>
          </a:xfrm>
          <a:prstGeom prst="rect">
            <a:avLst/>
          </a:prstGeom>
          <a:solidFill>
            <a:schemeClr val="accent2"/>
          </a:solidFill>
          <a:ln w="9525">
            <a:noFill/>
            <a:round/>
            <a:headEnd/>
            <a:tailEnd/>
          </a:ln>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Ante el cariz que mostraban los actos, Nicolás II disuelve la DUMA. </a:t>
            </a:r>
          </a:p>
        </p:txBody>
      </p:sp>
      <p:sp>
        <p:nvSpPr>
          <p:cNvPr id="30727" name="Text Box 7"/>
          <p:cNvSpPr txBox="1">
            <a:spLocks noChangeArrowheads="1"/>
          </p:cNvSpPr>
          <p:nvPr/>
        </p:nvSpPr>
        <p:spPr bwMode="auto">
          <a:xfrm>
            <a:off x="5364163" y="3598871"/>
            <a:ext cx="3455987" cy="1069975"/>
          </a:xfrm>
          <a:prstGeom prst="rect">
            <a:avLst/>
          </a:prstGeom>
          <a:solidFill>
            <a:schemeClr val="accent2"/>
          </a:solidFill>
          <a:ln w="9525">
            <a:noFill/>
            <a:round/>
            <a:headEnd/>
            <a:tailEnd/>
          </a:ln>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El 27 de febrero el gobierno al completo dimite y la ciudad queda bajo mando revolucionario.</a:t>
            </a:r>
          </a:p>
        </p:txBody>
      </p:sp>
      <p:sp>
        <p:nvSpPr>
          <p:cNvPr id="30728" name="AutoShape 8"/>
          <p:cNvSpPr>
            <a:spLocks noChangeArrowheads="1"/>
          </p:cNvSpPr>
          <p:nvPr/>
        </p:nvSpPr>
        <p:spPr bwMode="auto">
          <a:xfrm>
            <a:off x="5657321" y="5875599"/>
            <a:ext cx="2925762" cy="795337"/>
          </a:xfrm>
          <a:prstGeom prst="irregularSeal1">
            <a:avLst/>
          </a:prstGeom>
          <a:solidFill>
            <a:srgbClr val="FF3300"/>
          </a:solidFill>
          <a:ln w="9360">
            <a:solidFill>
              <a:srgbClr val="FF3300"/>
            </a:solidFill>
            <a:miter lim="800000"/>
            <a:headEnd/>
            <a:tailEnd/>
          </a:ln>
          <a:effectLst>
            <a:outerShdw dist="71785" dir="2700000" algn="ctr" rotWithShape="0">
              <a:srgbClr val="333399"/>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FFFFFF"/>
                </a:solidFill>
                <a:latin typeface="Arial" charset="0"/>
                <a:ea typeface="Lucida Sans Unicode" charset="0"/>
                <a:cs typeface="Lucida Sans Unicode" charset="0"/>
              </a:rPr>
              <a:t>Estalla la crisis.</a:t>
            </a:r>
          </a:p>
        </p:txBody>
      </p:sp>
      <p:sp>
        <p:nvSpPr>
          <p:cNvPr id="30730" name="Line 10"/>
          <p:cNvSpPr>
            <a:spLocks noChangeShapeType="1"/>
          </p:cNvSpPr>
          <p:nvPr/>
        </p:nvSpPr>
        <p:spPr bwMode="auto">
          <a:xfrm flipH="1" flipV="1">
            <a:off x="4425950" y="1843088"/>
            <a:ext cx="363538" cy="650875"/>
          </a:xfrm>
          <a:prstGeom prst="line">
            <a:avLst/>
          </a:prstGeom>
          <a:noFill/>
          <a:ln w="9360">
            <a:solidFill>
              <a:srgbClr val="000000"/>
            </a:solidFill>
            <a:miter lim="800000"/>
            <a:headEnd/>
            <a:tailEnd type="triangle" w="med" len="med"/>
          </a:ln>
          <a:effectLst/>
        </p:spPr>
        <p:txBody>
          <a:bodyPr/>
          <a:lstStyle/>
          <a:p>
            <a:endParaRPr lang="es-ES"/>
          </a:p>
        </p:txBody>
      </p:sp>
      <p:sp>
        <p:nvSpPr>
          <p:cNvPr id="30731" name="Line 11"/>
          <p:cNvSpPr>
            <a:spLocks noChangeShapeType="1"/>
          </p:cNvSpPr>
          <p:nvPr/>
        </p:nvSpPr>
        <p:spPr bwMode="auto">
          <a:xfrm flipH="1">
            <a:off x="4283075" y="2492375"/>
            <a:ext cx="506413" cy="792163"/>
          </a:xfrm>
          <a:prstGeom prst="line">
            <a:avLst/>
          </a:prstGeom>
          <a:noFill/>
          <a:ln w="9360">
            <a:solidFill>
              <a:srgbClr val="000000"/>
            </a:solidFill>
            <a:miter lim="800000"/>
            <a:headEnd/>
            <a:tailEnd type="triangle" w="med" len="med"/>
          </a:ln>
          <a:effectLst/>
        </p:spPr>
        <p:txBody>
          <a:bodyPr/>
          <a:lstStyle/>
          <a:p>
            <a:endParaRPr lang="es-ES"/>
          </a:p>
        </p:txBody>
      </p:sp>
      <p:sp>
        <p:nvSpPr>
          <p:cNvPr id="30732" name="AutoShape 12"/>
          <p:cNvSpPr>
            <a:spLocks noChangeArrowheads="1"/>
          </p:cNvSpPr>
          <p:nvPr/>
        </p:nvSpPr>
        <p:spPr bwMode="auto">
          <a:xfrm>
            <a:off x="1979613" y="4461930"/>
            <a:ext cx="649287" cy="577850"/>
          </a:xfrm>
          <a:prstGeom prst="downArrow">
            <a:avLst>
              <a:gd name="adj1" fmla="val 50000"/>
              <a:gd name="adj2" fmla="val 25000"/>
            </a:avLst>
          </a:prstGeom>
          <a:solidFill>
            <a:srgbClr val="333399"/>
          </a:solidFill>
          <a:ln w="9360">
            <a:solidFill>
              <a:srgbClr val="000000"/>
            </a:solidFill>
            <a:miter lim="800000"/>
            <a:headEnd/>
            <a:tailEnd/>
          </a:ln>
          <a:effectLst/>
        </p:spPr>
        <p:txBody>
          <a:bodyPr wrap="none" anchor="ctr"/>
          <a:lstStyle/>
          <a:p>
            <a:endParaRPr lang="es-ES"/>
          </a:p>
        </p:txBody>
      </p:sp>
      <p:cxnSp>
        <p:nvCxnSpPr>
          <p:cNvPr id="30733" name="AutoShape 13"/>
          <p:cNvCxnSpPr>
            <a:cxnSpLocks noChangeShapeType="1"/>
            <a:stCxn id="30725" idx="3"/>
            <a:endCxn id="30727" idx="1"/>
          </p:cNvCxnSpPr>
          <p:nvPr/>
        </p:nvCxnSpPr>
        <p:spPr bwMode="auto">
          <a:xfrm flipV="1">
            <a:off x="4573266" y="4133859"/>
            <a:ext cx="790897" cy="1354730"/>
          </a:xfrm>
          <a:prstGeom prst="straightConnector1">
            <a:avLst/>
          </a:prstGeom>
          <a:noFill/>
          <a:ln w="9360">
            <a:solidFill>
              <a:srgbClr val="000000"/>
            </a:solidFill>
            <a:miter lim="800000"/>
            <a:headEnd/>
            <a:tailEnd type="triangle" w="med" len="med"/>
          </a:ln>
          <a:effectLst/>
        </p:spPr>
      </p:cxnSp>
      <p:cxnSp>
        <p:nvCxnSpPr>
          <p:cNvPr id="30734" name="AutoShape 14"/>
          <p:cNvCxnSpPr>
            <a:cxnSpLocks noChangeShapeType="1"/>
            <a:stCxn id="30725" idx="3"/>
            <a:endCxn id="30726" idx="1"/>
          </p:cNvCxnSpPr>
          <p:nvPr/>
        </p:nvCxnSpPr>
        <p:spPr bwMode="auto">
          <a:xfrm flipV="1">
            <a:off x="4573266" y="5307021"/>
            <a:ext cx="790897" cy="181568"/>
          </a:xfrm>
          <a:prstGeom prst="straightConnector1">
            <a:avLst/>
          </a:prstGeom>
          <a:noFill/>
          <a:ln w="9360">
            <a:solidFill>
              <a:srgbClr val="000000"/>
            </a:solidFill>
            <a:miter lim="800000"/>
            <a:headEnd/>
            <a:tailEnd type="triangle" w="med" len="med"/>
          </a:ln>
          <a:effectLst/>
        </p:spPr>
      </p:cxnSp>
      <p:cxnSp>
        <p:nvCxnSpPr>
          <p:cNvPr id="3" name="Conector angular 2"/>
          <p:cNvCxnSpPr>
            <a:stCxn id="30722" idx="3"/>
            <a:endCxn id="30723" idx="0"/>
          </p:cNvCxnSpPr>
          <p:nvPr/>
        </p:nvCxnSpPr>
        <p:spPr>
          <a:xfrm>
            <a:off x="4457104" y="921295"/>
            <a:ext cx="2418359" cy="994818"/>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build="p" animBg="1"/>
      <p:bldP spid="30725" grpId="0" animBg="1"/>
      <p:bldP spid="30726" grpId="0" animBg="1"/>
      <p:bldP spid="30727" grpId="0" animBg="1"/>
      <p:bldP spid="307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349010" y="1062567"/>
            <a:ext cx="1977603" cy="1648474"/>
          </a:xfrm>
          <a:prstGeom prst="irregularSeal1">
            <a:avLst/>
          </a:prstGeom>
          <a:solidFill>
            <a:srgbClr val="FF3300"/>
          </a:solidFill>
          <a:ln w="9360">
            <a:solidFill>
              <a:srgbClr val="FF3300"/>
            </a:solidFill>
            <a:miter lim="800000"/>
            <a:headEnd/>
            <a:tailEnd/>
          </a:ln>
          <a:effectLst>
            <a:outerShdw dist="71785" dir="2700000" algn="ctr" rotWithShape="0">
              <a:srgbClr val="333399"/>
            </a:outerShdw>
          </a:effectLst>
        </p:spPr>
        <p:txBody>
          <a:bodyPr wrap="squar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FFFFFF"/>
                </a:solidFill>
                <a:latin typeface="Arial" charset="0"/>
                <a:ea typeface="Lucida Sans Unicode" charset="0"/>
                <a:cs typeface="Lucida Sans Unicode" charset="0"/>
              </a:rPr>
              <a:t>Estalla la crisis.</a:t>
            </a:r>
          </a:p>
        </p:txBody>
      </p:sp>
      <p:sp>
        <p:nvSpPr>
          <p:cNvPr id="32772" name="Text Box 4"/>
          <p:cNvSpPr txBox="1">
            <a:spLocks noChangeArrowheads="1"/>
          </p:cNvSpPr>
          <p:nvPr/>
        </p:nvSpPr>
        <p:spPr bwMode="auto">
          <a:xfrm>
            <a:off x="3492500" y="1191682"/>
            <a:ext cx="4032250" cy="833178"/>
          </a:xfrm>
          <a:prstGeom prst="rect">
            <a:avLst/>
          </a:prstGeom>
          <a:solidFill>
            <a:schemeClr val="accent2"/>
          </a:solidFill>
          <a:ln w="9525">
            <a:noFill/>
            <a:round/>
            <a:headEnd/>
            <a:tailEnd/>
          </a:ln>
          <a:effectLst/>
        </p:spPr>
        <p:txBody>
          <a:bodyPr lIns="90000" tIns="46800" rIns="90000" bIns="46800">
            <a:spAutoFit/>
          </a:bodyPr>
          <a:lstStyle/>
          <a:p>
            <a:pP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Ante el vacío creado tras la dimisión de la </a:t>
            </a:r>
            <a:r>
              <a:rPr lang="es-ES_tradnl" sz="1600" dirty="0" smtClean="0">
                <a:solidFill>
                  <a:srgbClr val="000000"/>
                </a:solidFill>
                <a:latin typeface="Arial" charset="0"/>
                <a:ea typeface="Lucida Sans Unicode" charset="0"/>
                <a:cs typeface="Lucida Sans Unicode" charset="0"/>
              </a:rPr>
              <a:t>Duma y el gobierno, </a:t>
            </a:r>
            <a:r>
              <a:rPr lang="es-ES_tradnl" sz="1600" dirty="0">
                <a:solidFill>
                  <a:srgbClr val="000000"/>
                </a:solidFill>
                <a:latin typeface="Arial" charset="0"/>
                <a:ea typeface="Lucida Sans Unicode" charset="0"/>
                <a:cs typeface="Lucida Sans Unicode" charset="0"/>
              </a:rPr>
              <a:t>se forman dos poderes paralelos</a:t>
            </a:r>
          </a:p>
        </p:txBody>
      </p:sp>
      <p:sp>
        <p:nvSpPr>
          <p:cNvPr id="32773" name="Text Box 5"/>
          <p:cNvSpPr txBox="1">
            <a:spLocks noChangeArrowheads="1"/>
          </p:cNvSpPr>
          <p:nvPr/>
        </p:nvSpPr>
        <p:spPr bwMode="auto">
          <a:xfrm>
            <a:off x="1835150" y="2359020"/>
            <a:ext cx="3241675" cy="581025"/>
          </a:xfrm>
          <a:prstGeom prst="rect">
            <a:avLst/>
          </a:prstGeom>
          <a:solidFill>
            <a:schemeClr val="bg2"/>
          </a:solidFill>
          <a:ln w="9525">
            <a:noFill/>
            <a:round/>
            <a:headEnd/>
            <a:tailEnd/>
          </a:ln>
          <a:effectLst/>
        </p:spPr>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a:solidFill>
                  <a:srgbClr val="000000"/>
                </a:solidFill>
                <a:latin typeface="Arial" charset="0"/>
                <a:ea typeface="Lucida Sans Unicode" charset="0"/>
                <a:cs typeface="Lucida Sans Unicode" charset="0"/>
              </a:rPr>
              <a:t>Comité Provisional de la Duma</a:t>
            </a:r>
            <a:r>
              <a:rPr lang="es-ES_tradnl" sz="1600">
                <a:solidFill>
                  <a:srgbClr val="000000"/>
                </a:solidFill>
                <a:latin typeface="Arial" charset="0"/>
                <a:ea typeface="Lucida Sans Unicode" charset="0"/>
                <a:cs typeface="Lucida Sans Unicode" charset="0"/>
              </a:rPr>
              <a:t> (formado por los liberales)</a:t>
            </a:r>
          </a:p>
        </p:txBody>
      </p:sp>
      <p:sp>
        <p:nvSpPr>
          <p:cNvPr id="32774" name="Text Box 6"/>
          <p:cNvSpPr txBox="1">
            <a:spLocks noChangeArrowheads="1"/>
          </p:cNvSpPr>
          <p:nvPr/>
        </p:nvSpPr>
        <p:spPr bwMode="auto">
          <a:xfrm>
            <a:off x="5508625" y="2105025"/>
            <a:ext cx="3309938" cy="1079399"/>
          </a:xfrm>
          <a:prstGeom prst="rect">
            <a:avLst/>
          </a:prstGeom>
          <a:solidFill>
            <a:schemeClr val="bg2"/>
          </a:solidFill>
          <a:ln w="9525">
            <a:noFill/>
            <a:round/>
            <a:headEnd/>
            <a:tailEnd/>
          </a:ln>
          <a:effectLst/>
        </p:spPr>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smtClean="0">
                <a:solidFill>
                  <a:srgbClr val="000000"/>
                </a:solidFill>
                <a:latin typeface="Arial" charset="0"/>
                <a:ea typeface="Lucida Sans Unicode" charset="0"/>
                <a:cs typeface="Lucida Sans Unicode" charset="0"/>
              </a:rPr>
              <a:t>Sóviet </a:t>
            </a:r>
            <a:r>
              <a:rPr lang="es-ES_tradnl" sz="1600" b="1" baseline="30000" dirty="0" smtClean="0">
                <a:solidFill>
                  <a:srgbClr val="000000"/>
                </a:solidFill>
                <a:latin typeface="Arial" charset="0"/>
                <a:ea typeface="Lucida Sans Unicode" charset="0"/>
                <a:cs typeface="Lucida Sans Unicode" charset="0"/>
              </a:rPr>
              <a:t>(*)</a:t>
            </a:r>
            <a:r>
              <a:rPr lang="es-ES_tradnl" sz="1600" b="1" dirty="0" smtClean="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de Obreros y de Soldados de </a:t>
            </a:r>
            <a:r>
              <a:rPr lang="es-ES_tradnl" sz="1600" b="1" dirty="0" err="1">
                <a:solidFill>
                  <a:srgbClr val="000000"/>
                </a:solidFill>
                <a:latin typeface="Arial" charset="0"/>
                <a:ea typeface="Lucida Sans Unicode" charset="0"/>
                <a:cs typeface="Lucida Sans Unicode" charset="0"/>
              </a:rPr>
              <a:t>Petrogrado</a:t>
            </a:r>
            <a:r>
              <a:rPr lang="es-ES_tradnl" sz="1600" dirty="0">
                <a:solidFill>
                  <a:srgbClr val="000000"/>
                </a:solidFill>
                <a:latin typeface="Arial" charset="0"/>
                <a:ea typeface="Lucida Sans Unicode" charset="0"/>
                <a:cs typeface="Lucida Sans Unicode" charset="0"/>
              </a:rPr>
              <a:t> (</a:t>
            </a:r>
            <a:r>
              <a:rPr lang="es-ES_tradnl" sz="1600" dirty="0" smtClean="0">
                <a:solidFill>
                  <a:srgbClr val="000000"/>
                </a:solidFill>
                <a:latin typeface="Arial" charset="0"/>
                <a:ea typeface="Lucida Sans Unicode" charset="0"/>
                <a:cs typeface="Lucida Sans Unicode" charset="0"/>
              </a:rPr>
              <a:t>mencheviques, bolcheviques </a:t>
            </a:r>
            <a:r>
              <a:rPr lang="es-ES_tradnl" sz="1600" dirty="0">
                <a:solidFill>
                  <a:srgbClr val="000000"/>
                </a:solidFill>
                <a:latin typeface="Arial" charset="0"/>
                <a:ea typeface="Lucida Sans Unicode" charset="0"/>
                <a:cs typeface="Lucida Sans Unicode" charset="0"/>
              </a:rPr>
              <a:t>y socialistas)</a:t>
            </a:r>
          </a:p>
        </p:txBody>
      </p:sp>
      <p:sp>
        <p:nvSpPr>
          <p:cNvPr id="32775" name="Text Box 7"/>
          <p:cNvSpPr txBox="1">
            <a:spLocks noChangeArrowheads="1"/>
          </p:cNvSpPr>
          <p:nvPr/>
        </p:nvSpPr>
        <p:spPr bwMode="auto">
          <a:xfrm>
            <a:off x="6948488" y="3213100"/>
            <a:ext cx="1979612" cy="641350"/>
          </a:xfrm>
          <a:prstGeom prst="rect">
            <a:avLst/>
          </a:prstGeom>
          <a:solidFill>
            <a:schemeClr val="tx2"/>
          </a:solidFill>
          <a:ln w="9525">
            <a:noFill/>
            <a:round/>
            <a:headEnd/>
            <a:tailEnd/>
          </a:ln>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200">
                <a:solidFill>
                  <a:srgbClr val="000000"/>
                </a:solidFill>
                <a:latin typeface="Arial" charset="0"/>
                <a:ea typeface="Lucida Sans Unicode" charset="0"/>
                <a:cs typeface="Lucida Sans Unicode" charset="0"/>
              </a:rPr>
              <a:t>Estos se suceden por todas las ciudades donde la revolución triunfa</a:t>
            </a:r>
          </a:p>
        </p:txBody>
      </p:sp>
      <p:sp>
        <p:nvSpPr>
          <p:cNvPr id="32776" name="AutoShape 8"/>
          <p:cNvSpPr>
            <a:spLocks noChangeArrowheads="1"/>
          </p:cNvSpPr>
          <p:nvPr/>
        </p:nvSpPr>
        <p:spPr bwMode="auto">
          <a:xfrm>
            <a:off x="815448" y="3883025"/>
            <a:ext cx="7775575" cy="1413449"/>
          </a:xfrm>
          <a:prstGeom prst="downArrowCallout">
            <a:avLst>
              <a:gd name="adj1" fmla="val 106339"/>
              <a:gd name="adj2" fmla="val 85708"/>
              <a:gd name="adj3" fmla="val 15454"/>
              <a:gd name="adj4" fmla="val 75824"/>
            </a:avLst>
          </a:prstGeom>
          <a:solidFill>
            <a:srgbClr val="3399FF"/>
          </a:solidFill>
          <a:ln w="9360">
            <a:solidFill>
              <a:srgbClr val="000000"/>
            </a:solidFill>
            <a:prstDash val="sysDot"/>
            <a:miter lim="800000"/>
            <a:headEnd/>
            <a:tailEnd/>
          </a:ln>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El 2 de marzo, la </a:t>
            </a:r>
            <a:r>
              <a:rPr lang="es-ES_tradnl" sz="1600" b="1" dirty="0">
                <a:solidFill>
                  <a:srgbClr val="000000"/>
                </a:solidFill>
                <a:latin typeface="Arial" charset="0"/>
                <a:ea typeface="Lucida Sans Unicode" charset="0"/>
                <a:cs typeface="Lucida Sans Unicode" charset="0"/>
              </a:rPr>
              <a:t>Duma y los Soviets</a:t>
            </a:r>
            <a:r>
              <a:rPr lang="es-ES_tradnl" sz="1600" dirty="0">
                <a:solidFill>
                  <a:srgbClr val="000000"/>
                </a:solidFill>
                <a:latin typeface="Arial" charset="0"/>
                <a:ea typeface="Lucida Sans Unicode" charset="0"/>
                <a:cs typeface="Lucida Sans Unicode" charset="0"/>
              </a:rPr>
              <a:t>, llegan a un acuerdo para formar un </a:t>
            </a:r>
            <a:r>
              <a:rPr lang="es-ES_tradnl" sz="1600" b="1" dirty="0">
                <a:solidFill>
                  <a:srgbClr val="000000"/>
                </a:solidFill>
                <a:latin typeface="Arial" charset="0"/>
                <a:ea typeface="Lucida Sans Unicode" charset="0"/>
                <a:cs typeface="Lucida Sans Unicode" charset="0"/>
              </a:rPr>
              <a:t>gobierno provisional</a:t>
            </a:r>
            <a:r>
              <a:rPr lang="es-ES_tradnl" sz="1600" dirty="0">
                <a:solidFill>
                  <a:srgbClr val="000000"/>
                </a:solidFill>
                <a:latin typeface="Arial" charset="0"/>
                <a:ea typeface="Lucida Sans Unicode" charset="0"/>
                <a:cs typeface="Lucida Sans Unicode" charset="0"/>
              </a:rPr>
              <a:t>, constituido por los liberales y presidido por el príncipe </a:t>
            </a:r>
            <a:r>
              <a:rPr lang="es-ES_tradnl" sz="1600" b="1" dirty="0">
                <a:solidFill>
                  <a:srgbClr val="000000"/>
                </a:solidFill>
                <a:latin typeface="Arial" charset="0"/>
                <a:ea typeface="Lucida Sans Unicode" charset="0"/>
                <a:cs typeface="Lucida Sans Unicode" charset="0"/>
              </a:rPr>
              <a:t>Lvov</a:t>
            </a:r>
            <a:r>
              <a:rPr lang="es-ES_tradnl" sz="1600" dirty="0">
                <a:solidFill>
                  <a:srgbClr val="000000"/>
                </a:solidFill>
                <a:latin typeface="Arial" charset="0"/>
                <a:ea typeface="Lucida Sans Unicode" charset="0"/>
                <a:cs typeface="Lucida Sans Unicode" charset="0"/>
              </a:rPr>
              <a:t>, además de un socialista, </a:t>
            </a:r>
            <a:r>
              <a:rPr lang="es-ES_tradnl" sz="1600" b="1" dirty="0" err="1">
                <a:solidFill>
                  <a:srgbClr val="000000"/>
                </a:solidFill>
                <a:latin typeface="Arial" charset="0"/>
                <a:ea typeface="Lucida Sans Unicode" charset="0"/>
                <a:cs typeface="Lucida Sans Unicode" charset="0"/>
              </a:rPr>
              <a:t>Kerensky</a:t>
            </a:r>
            <a:r>
              <a:rPr lang="es-ES_tradnl" sz="1600" dirty="0">
                <a:solidFill>
                  <a:srgbClr val="000000"/>
                </a:solidFill>
                <a:latin typeface="Arial" charset="0"/>
                <a:ea typeface="Lucida Sans Unicode" charset="0"/>
                <a:cs typeface="Lucida Sans Unicode" charset="0"/>
              </a:rPr>
              <a:t>, clave en el proceso revolucionario.</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sz="1600" dirty="0">
              <a:solidFill>
                <a:srgbClr val="000000"/>
              </a:solidFill>
              <a:latin typeface="Arial" charset="0"/>
              <a:ea typeface="Lucida Sans Unicode" charset="0"/>
              <a:cs typeface="Lucida Sans Unicode" charset="0"/>
            </a:endParaRPr>
          </a:p>
        </p:txBody>
      </p:sp>
      <p:sp>
        <p:nvSpPr>
          <p:cNvPr id="32777" name="AutoShape 9"/>
          <p:cNvSpPr>
            <a:spLocks noChangeArrowheads="1"/>
          </p:cNvSpPr>
          <p:nvPr/>
        </p:nvSpPr>
        <p:spPr bwMode="auto">
          <a:xfrm>
            <a:off x="827088" y="5157788"/>
            <a:ext cx="7777162" cy="1244126"/>
          </a:xfrm>
          <a:prstGeom prst="downArrowCallout">
            <a:avLst>
              <a:gd name="adj1" fmla="val 139559"/>
              <a:gd name="adj2" fmla="val 122241"/>
              <a:gd name="adj3" fmla="val 16644"/>
              <a:gd name="adj4" fmla="val 66667"/>
            </a:avLst>
          </a:prstGeom>
          <a:solidFill>
            <a:srgbClr val="3399FF"/>
          </a:solidFill>
          <a:ln w="9360">
            <a:solidFill>
              <a:srgbClr val="000000"/>
            </a:solidFill>
            <a:prstDash val="sysDot"/>
            <a:miter lim="800000"/>
            <a:headEnd/>
            <a:tailEnd/>
          </a:ln>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Esa misma noche, abandonado por sus seguidores, </a:t>
            </a:r>
            <a:r>
              <a:rPr lang="es-ES_tradnl" sz="1600" b="1" dirty="0">
                <a:solidFill>
                  <a:srgbClr val="000000"/>
                </a:solidFill>
                <a:latin typeface="Arial" charset="0"/>
                <a:ea typeface="Lucida Sans Unicode" charset="0"/>
                <a:cs typeface="Lucida Sans Unicode" charset="0"/>
                <a:hlinkClick r:id="rId3" action="ppaction://hlinksldjump"/>
              </a:rPr>
              <a:t>Nicolás II </a:t>
            </a:r>
            <a:r>
              <a:rPr lang="es-ES_tradnl" sz="1600" b="1" dirty="0">
                <a:solidFill>
                  <a:srgbClr val="000000"/>
                </a:solidFill>
                <a:latin typeface="Arial" charset="0"/>
                <a:ea typeface="Lucida Sans Unicode" charset="0"/>
                <a:cs typeface="Lucida Sans Unicode" charset="0"/>
              </a:rPr>
              <a:t>abdica</a:t>
            </a:r>
            <a:r>
              <a:rPr lang="es-ES_tradnl" sz="1600" dirty="0">
                <a:solidFill>
                  <a:srgbClr val="000000"/>
                </a:solidFill>
                <a:latin typeface="Arial" charset="0"/>
                <a:ea typeface="Lucida Sans Unicode" charset="0"/>
                <a:cs typeface="Lucida Sans Unicode" charset="0"/>
              </a:rPr>
              <a:t> a favor de su hermano, el </a:t>
            </a:r>
            <a:r>
              <a:rPr lang="es-ES_tradnl" sz="1600" b="1" dirty="0" smtClean="0">
                <a:solidFill>
                  <a:srgbClr val="000000"/>
                </a:solidFill>
                <a:latin typeface="Arial" charset="0"/>
                <a:ea typeface="Lucida Sans Unicode" charset="0"/>
                <a:cs typeface="Lucida Sans Unicode" charset="0"/>
              </a:rPr>
              <a:t>Gran duque Miguel. </a:t>
            </a:r>
            <a:r>
              <a:rPr lang="es-ES_tradnl" sz="1600" dirty="0">
                <a:solidFill>
                  <a:srgbClr val="000000"/>
                </a:solidFill>
                <a:latin typeface="Arial" charset="0"/>
                <a:ea typeface="Lucida Sans Unicode" charset="0"/>
                <a:cs typeface="Lucida Sans Unicode" charset="0"/>
              </a:rPr>
              <a:t>Éste no acepta.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Rusia se convierte en una república.</a:t>
            </a:r>
          </a:p>
        </p:txBody>
      </p:sp>
      <p:cxnSp>
        <p:nvCxnSpPr>
          <p:cNvPr id="32778" name="AutoShape 10"/>
          <p:cNvCxnSpPr>
            <a:cxnSpLocks noChangeShapeType="1"/>
            <a:stCxn id="32772" idx="2"/>
            <a:endCxn id="32773" idx="0"/>
          </p:cNvCxnSpPr>
          <p:nvPr/>
        </p:nvCxnSpPr>
        <p:spPr bwMode="auto">
          <a:xfrm flipH="1">
            <a:off x="3455988" y="2024860"/>
            <a:ext cx="2052637" cy="334160"/>
          </a:xfrm>
          <a:prstGeom prst="straightConnector1">
            <a:avLst/>
          </a:prstGeom>
          <a:noFill/>
          <a:ln w="9360">
            <a:solidFill>
              <a:srgbClr val="000000"/>
            </a:solidFill>
            <a:miter lim="800000"/>
            <a:headEnd/>
            <a:tailEnd type="triangle" w="med" len="med"/>
          </a:ln>
          <a:effectLst/>
        </p:spPr>
      </p:cxnSp>
      <p:cxnSp>
        <p:nvCxnSpPr>
          <p:cNvPr id="32779" name="AutoShape 11"/>
          <p:cNvCxnSpPr>
            <a:cxnSpLocks noChangeShapeType="1"/>
            <a:stCxn id="32772" idx="2"/>
            <a:endCxn id="32774" idx="0"/>
          </p:cNvCxnSpPr>
          <p:nvPr/>
        </p:nvCxnSpPr>
        <p:spPr bwMode="auto">
          <a:xfrm>
            <a:off x="5508625" y="2024860"/>
            <a:ext cx="1654969" cy="80165"/>
          </a:xfrm>
          <a:prstGeom prst="straightConnector1">
            <a:avLst/>
          </a:prstGeom>
          <a:noFill/>
          <a:ln w="9360">
            <a:solidFill>
              <a:srgbClr val="000000"/>
            </a:solidFill>
            <a:miter lim="800000"/>
            <a:headEnd/>
            <a:tailEnd type="triangle" w="med" len="med"/>
          </a:ln>
          <a:effectLst/>
        </p:spPr>
      </p:cxnSp>
      <p:cxnSp>
        <p:nvCxnSpPr>
          <p:cNvPr id="32780" name="AutoShape 12"/>
          <p:cNvCxnSpPr>
            <a:cxnSpLocks noChangeShapeType="1"/>
            <a:stCxn id="32773" idx="2"/>
            <a:endCxn id="32776" idx="0"/>
          </p:cNvCxnSpPr>
          <p:nvPr/>
        </p:nvCxnSpPr>
        <p:spPr bwMode="auto">
          <a:xfrm>
            <a:off x="3455988" y="2883035"/>
            <a:ext cx="1247248" cy="999990"/>
          </a:xfrm>
          <a:prstGeom prst="straightConnector1">
            <a:avLst/>
          </a:prstGeom>
          <a:noFill/>
          <a:ln w="28440" cap="rnd">
            <a:solidFill>
              <a:srgbClr val="000000"/>
            </a:solidFill>
            <a:prstDash val="sysDot"/>
            <a:miter lim="800000"/>
            <a:headEnd/>
            <a:tailEnd type="triangle" w="med" len="med"/>
          </a:ln>
          <a:effectLst/>
        </p:spPr>
      </p:cxnSp>
      <p:cxnSp>
        <p:nvCxnSpPr>
          <p:cNvPr id="32781" name="AutoShape 13"/>
          <p:cNvCxnSpPr>
            <a:cxnSpLocks noChangeShapeType="1"/>
            <a:stCxn id="32774" idx="2"/>
            <a:endCxn id="32776" idx="0"/>
          </p:cNvCxnSpPr>
          <p:nvPr/>
        </p:nvCxnSpPr>
        <p:spPr bwMode="auto">
          <a:xfrm flipH="1">
            <a:off x="4703236" y="3184424"/>
            <a:ext cx="2460358" cy="698601"/>
          </a:xfrm>
          <a:prstGeom prst="straightConnector1">
            <a:avLst/>
          </a:prstGeom>
          <a:noFill/>
          <a:ln w="28440" cap="rnd">
            <a:solidFill>
              <a:srgbClr val="000000"/>
            </a:solidFill>
            <a:prstDash val="sysDot"/>
            <a:miter lim="800000"/>
            <a:headEnd/>
            <a:tailEnd type="triangle" w="med" len="med"/>
          </a:ln>
          <a:effectLst/>
        </p:spPr>
      </p:cxnSp>
      <p:cxnSp>
        <p:nvCxnSpPr>
          <p:cNvPr id="32782" name="AutoShape 14"/>
          <p:cNvCxnSpPr>
            <a:cxnSpLocks noChangeShapeType="1"/>
            <a:stCxn id="32774" idx="3"/>
            <a:endCxn id="32775" idx="0"/>
          </p:cNvCxnSpPr>
          <p:nvPr/>
        </p:nvCxnSpPr>
        <p:spPr bwMode="auto">
          <a:xfrm flipH="1">
            <a:off x="7938294" y="2644725"/>
            <a:ext cx="880269" cy="568375"/>
          </a:xfrm>
          <a:prstGeom prst="curvedConnector4">
            <a:avLst>
              <a:gd name="adj1" fmla="val -25969"/>
              <a:gd name="adj2" fmla="val 97477"/>
            </a:avLst>
          </a:prstGeom>
          <a:noFill/>
          <a:ln w="9360">
            <a:solidFill>
              <a:srgbClr val="000000"/>
            </a:solidFill>
            <a:miter lim="800000"/>
            <a:headEnd/>
            <a:tailEnd type="triangle" w="med" len="med"/>
          </a:ln>
          <a:effectLst/>
        </p:spPr>
      </p:cxnSp>
      <p:sp>
        <p:nvSpPr>
          <p:cNvPr id="32783" name="Rectangle 15"/>
          <p:cNvSpPr>
            <a:spLocks noChangeArrowheads="1"/>
          </p:cNvSpPr>
          <p:nvPr/>
        </p:nvSpPr>
        <p:spPr bwMode="auto">
          <a:xfrm>
            <a:off x="3490392" y="6538383"/>
            <a:ext cx="2610407" cy="34073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chemeClr val="bg1"/>
                </a:solidFill>
                <a:latin typeface="Arial" charset="0"/>
                <a:ea typeface="Lucida Sans Unicode" charset="0"/>
                <a:cs typeface="Lucida Sans Unicode" charset="0"/>
                <a:hlinkClick r:id="rId3" action="ppaction://hlinksldjump"/>
              </a:rPr>
              <a:t>El zarismo había muerto</a:t>
            </a:r>
            <a:r>
              <a:rPr lang="es-ES_tradnl" sz="1600" dirty="0">
                <a:solidFill>
                  <a:schemeClr val="bg1"/>
                </a:solidFill>
                <a:latin typeface="Arial" charset="0"/>
                <a:ea typeface="Lucida Sans Unicode" charset="0"/>
                <a:cs typeface="Lucida Sans Unicode" charset="0"/>
                <a:hlinkClick r:id="rId3" action="ppaction://hlinksldjump"/>
              </a:rPr>
              <a:t>.</a:t>
            </a:r>
            <a:endParaRPr lang="es-ES_tradnl" sz="1600" dirty="0">
              <a:solidFill>
                <a:schemeClr val="bg1"/>
              </a:solidFill>
              <a:latin typeface="Arial" charset="0"/>
              <a:ea typeface="Lucida Sans Unicode" charset="0"/>
              <a:cs typeface="Lucida Sans Unicode" charset="0"/>
            </a:endParaRPr>
          </a:p>
        </p:txBody>
      </p:sp>
      <p:sp>
        <p:nvSpPr>
          <p:cNvPr id="16" name="Text Box 2"/>
          <p:cNvSpPr txBox="1">
            <a:spLocks noChangeArrowheads="1"/>
          </p:cNvSpPr>
          <p:nvPr/>
        </p:nvSpPr>
        <p:spPr bwMode="auto">
          <a:xfrm>
            <a:off x="260350" y="735538"/>
            <a:ext cx="4196754"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6. La Revolución de 1917: </a:t>
            </a:r>
            <a:r>
              <a:rPr lang="es-ES_tradnl" b="1" dirty="0">
                <a:solidFill>
                  <a:srgbClr val="000000"/>
                </a:solidFill>
                <a:latin typeface="Arial" charset="0"/>
                <a:ea typeface="Lucida Sans Unicode" charset="0"/>
                <a:cs typeface="Lucida Sans Unicode" charset="0"/>
              </a:rPr>
              <a:t>FEBRERO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animBg="1"/>
      <p:bldP spid="32775" grpId="0" animBg="1"/>
      <p:bldP spid="32776" grpId="0" animBg="1"/>
      <p:bldP spid="32777" grpId="0" animBg="1"/>
      <p:bldP spid="327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90500" y="764111"/>
            <a:ext cx="8814868"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7. La Revolución de 1917: Los Gobiernos Provisionales (Febrero-Octubre-1917)</a:t>
            </a:r>
            <a:endParaRPr lang="es-ES_tradnl" b="1" dirty="0">
              <a:solidFill>
                <a:srgbClr val="000000"/>
              </a:solidFill>
              <a:latin typeface="Arial" charset="0"/>
              <a:ea typeface="Lucida Sans Unicode" charset="0"/>
              <a:cs typeface="Lucida Sans Unicode" charset="0"/>
            </a:endParaRPr>
          </a:p>
        </p:txBody>
      </p:sp>
      <p:sp>
        <p:nvSpPr>
          <p:cNvPr id="34819" name="Text Box 3"/>
          <p:cNvSpPr txBox="1">
            <a:spLocks noChangeArrowheads="1"/>
          </p:cNvSpPr>
          <p:nvPr/>
        </p:nvSpPr>
        <p:spPr bwMode="auto">
          <a:xfrm>
            <a:off x="250825" y="1262063"/>
            <a:ext cx="2663825" cy="1314450"/>
          </a:xfrm>
          <a:prstGeom prst="rect">
            <a:avLst/>
          </a:prstGeom>
          <a:solidFill>
            <a:schemeClr val="tx1"/>
          </a:solidFill>
          <a:ln w="9525">
            <a:noFill/>
            <a:round/>
            <a:headEnd/>
            <a:tailEnd/>
          </a:ln>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FFFFFF"/>
                </a:solidFill>
                <a:latin typeface="Arial" charset="0"/>
                <a:ea typeface="Lucida Sans Unicode" charset="0"/>
                <a:cs typeface="Lucida Sans Unicode" charset="0"/>
              </a:rPr>
              <a:t>Siete meses muy convulsos entre marzo y octubre que dio lugar a gobiernos débiles de corta duración.</a:t>
            </a:r>
          </a:p>
        </p:txBody>
      </p:sp>
      <p:sp>
        <p:nvSpPr>
          <p:cNvPr id="34820" name="Text Box 4"/>
          <p:cNvSpPr txBox="1">
            <a:spLocks noChangeArrowheads="1"/>
          </p:cNvSpPr>
          <p:nvPr/>
        </p:nvSpPr>
        <p:spPr bwMode="auto">
          <a:xfrm>
            <a:off x="4572000" y="1256770"/>
            <a:ext cx="3960813" cy="1571842"/>
          </a:xfrm>
          <a:prstGeom prst="rect">
            <a:avLst/>
          </a:prstGeom>
          <a:solidFill>
            <a:srgbClr val="E9B4EA"/>
          </a:solidFill>
          <a:ln w="9360">
            <a:solidFill>
              <a:srgbClr val="000000"/>
            </a:solidFill>
            <a:prstDash val="sysDot"/>
            <a:miter lim="800000"/>
            <a:headEnd/>
            <a:tailEnd/>
          </a:ln>
          <a:effectLst>
            <a:outerShdw dist="71785" dir="2700000" algn="ctr" rotWithShape="0">
              <a:srgbClr val="808080"/>
            </a:outerShdw>
          </a:effectLst>
        </p:spPr>
        <p:txBody>
          <a:bodyPr lIns="90000" tIns="46800" rIns="90000" bIns="46800">
            <a:spAutoFit/>
          </a:bodyPr>
          <a:lstStyle/>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Instauración de un régimen democrático </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Amnistía</a:t>
            </a:r>
            <a:r>
              <a:rPr lang="es-ES_tradnl" sz="1600" dirty="0">
                <a:solidFill>
                  <a:srgbClr val="000000"/>
                </a:solidFill>
                <a:latin typeface="Arial" charset="0"/>
                <a:ea typeface="Lucida Sans Unicode" charset="0"/>
                <a:cs typeface="Lucida Sans Unicode" charset="0"/>
              </a:rPr>
              <a:t> a los presos políticos </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Implantación de libertades políticas</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Continuar la guerra</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Convocar una </a:t>
            </a:r>
            <a:r>
              <a:rPr lang="es-ES_tradnl" sz="1600" b="1" dirty="0">
                <a:solidFill>
                  <a:srgbClr val="000000"/>
                </a:solidFill>
                <a:latin typeface="Arial" charset="0"/>
                <a:ea typeface="Lucida Sans Unicode" charset="0"/>
                <a:cs typeface="Lucida Sans Unicode" charset="0"/>
              </a:rPr>
              <a:t>Asamblea Constituyente</a:t>
            </a:r>
          </a:p>
        </p:txBody>
      </p:sp>
      <p:sp>
        <p:nvSpPr>
          <p:cNvPr id="34821" name="Text Box 5"/>
          <p:cNvSpPr txBox="1">
            <a:spLocks noChangeArrowheads="1"/>
          </p:cNvSpPr>
          <p:nvPr/>
        </p:nvSpPr>
        <p:spPr bwMode="auto">
          <a:xfrm>
            <a:off x="1408113" y="3205163"/>
            <a:ext cx="2397125" cy="336550"/>
          </a:xfrm>
          <a:prstGeom prst="rect">
            <a:avLst/>
          </a:prstGeom>
          <a:noFill/>
          <a:ln w="9525">
            <a:noFill/>
            <a:round/>
            <a:headEnd/>
            <a:tailEnd/>
          </a:ln>
          <a:effectLst/>
        </p:spPr>
        <p:txBody>
          <a:bodyPr wrap="non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Cuestiones pendientes</a:t>
            </a:r>
          </a:p>
        </p:txBody>
      </p:sp>
      <p:sp>
        <p:nvSpPr>
          <p:cNvPr id="34822" name="Text Box 6"/>
          <p:cNvSpPr txBox="1">
            <a:spLocks noChangeArrowheads="1"/>
          </p:cNvSpPr>
          <p:nvPr/>
        </p:nvSpPr>
        <p:spPr bwMode="auto">
          <a:xfrm>
            <a:off x="3732404" y="2917825"/>
            <a:ext cx="4657342" cy="1079399"/>
          </a:xfrm>
          <a:prstGeom prst="rect">
            <a:avLst/>
          </a:prstGeom>
          <a:solidFill>
            <a:srgbClr val="CCFFFF"/>
          </a:solidFill>
          <a:ln w="9360">
            <a:solidFill>
              <a:srgbClr val="000000"/>
            </a:solidFill>
            <a:prstDash val="sysDot"/>
            <a:miter lim="800000"/>
            <a:headEnd/>
            <a:tailEnd/>
          </a:ln>
          <a:effectLst>
            <a:outerShdw dist="71785" dir="2700000" algn="ctr" rotWithShape="0">
              <a:srgbClr val="808080"/>
            </a:outerShdw>
          </a:effectLst>
        </p:spPr>
        <p:txBody>
          <a:bodyPr wrap="none" lIns="90000" tIns="46800" rIns="90000" bIns="46800">
            <a:spAutoFit/>
          </a:bodyPr>
          <a:lstStyle/>
          <a:p>
            <a:pPr algn="just"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Mejoras sociales</a:t>
            </a:r>
          </a:p>
          <a:p>
            <a:pPr algn="just"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Reparto de la tierra.</a:t>
            </a:r>
          </a:p>
          <a:p>
            <a:pPr algn="just"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a:t>
            </a:r>
            <a:r>
              <a:rPr lang="es-ES_tradnl" sz="1600" b="1" dirty="0" smtClean="0">
                <a:solidFill>
                  <a:srgbClr val="000000"/>
                </a:solidFill>
                <a:latin typeface="Arial" charset="0"/>
                <a:ea typeface="Lucida Sans Unicode" charset="0"/>
                <a:cs typeface="Lucida Sans Unicode" charset="0"/>
              </a:rPr>
              <a:t>Autodeterminación</a:t>
            </a:r>
            <a:r>
              <a:rPr lang="es-ES_tradnl" sz="1600" b="1" baseline="30000" dirty="0" smtClean="0">
                <a:solidFill>
                  <a:srgbClr val="000000"/>
                </a:solidFill>
                <a:latin typeface="Arial" charset="0"/>
                <a:ea typeface="Lucida Sans Unicode" charset="0"/>
                <a:cs typeface="Lucida Sans Unicode" charset="0"/>
              </a:rPr>
              <a:t>(*)</a:t>
            </a:r>
            <a:r>
              <a:rPr lang="es-ES_tradnl" sz="1600" dirty="0" smtClean="0">
                <a:solidFill>
                  <a:srgbClr val="000000"/>
                </a:solidFill>
                <a:latin typeface="Arial" charset="0"/>
                <a:ea typeface="Lucida Sans Unicode" charset="0"/>
                <a:cs typeface="Lucida Sans Unicode" charset="0"/>
              </a:rPr>
              <a:t> </a:t>
            </a:r>
            <a:r>
              <a:rPr lang="es-ES_tradnl" sz="1600" dirty="0">
                <a:solidFill>
                  <a:srgbClr val="000000"/>
                </a:solidFill>
                <a:latin typeface="Arial" charset="0"/>
                <a:ea typeface="Lucida Sans Unicode" charset="0"/>
                <a:cs typeface="Lucida Sans Unicode" charset="0"/>
              </a:rPr>
              <a:t>de los pueblos no rusos.</a:t>
            </a:r>
          </a:p>
          <a:p>
            <a:pPr algn="just"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Paz (fin de la guerra)</a:t>
            </a:r>
          </a:p>
        </p:txBody>
      </p:sp>
      <p:sp>
        <p:nvSpPr>
          <p:cNvPr id="34823" name="Text Box 7"/>
          <p:cNvSpPr txBox="1">
            <a:spLocks noChangeArrowheads="1"/>
          </p:cNvSpPr>
          <p:nvPr/>
        </p:nvSpPr>
        <p:spPr bwMode="auto">
          <a:xfrm>
            <a:off x="5580063" y="4141788"/>
            <a:ext cx="3311525" cy="1171732"/>
          </a:xfrm>
          <a:prstGeom prst="rect">
            <a:avLst/>
          </a:prstGeom>
          <a:solidFill>
            <a:schemeClr val="tx1"/>
          </a:solidFill>
          <a:ln w="9525">
            <a:noFill/>
            <a:round/>
            <a:headEnd/>
            <a:tailEnd/>
          </a:ln>
          <a:effectLst/>
        </p:spPr>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FFFFFF"/>
                </a:solidFill>
                <a:latin typeface="Arial" charset="0"/>
                <a:ea typeface="Lucida Sans Unicode" charset="0"/>
                <a:cs typeface="Lucida Sans Unicode" charset="0"/>
              </a:rPr>
              <a:t>Las deserciones en el ejército, la propaganda antibelicista de los bolcheviques, y las presiones internas provocaron la caída de varios gobiernos.</a:t>
            </a:r>
          </a:p>
        </p:txBody>
      </p:sp>
      <p:sp>
        <p:nvSpPr>
          <p:cNvPr id="34824" name="Text Box 8"/>
          <p:cNvSpPr txBox="1">
            <a:spLocks noChangeArrowheads="1"/>
          </p:cNvSpPr>
          <p:nvPr/>
        </p:nvSpPr>
        <p:spPr bwMode="auto">
          <a:xfrm>
            <a:off x="2138363" y="4724400"/>
            <a:ext cx="2352675" cy="581025"/>
          </a:xfrm>
          <a:prstGeom prst="rect">
            <a:avLst/>
          </a:prstGeom>
          <a:solidFill>
            <a:srgbClr val="009999"/>
          </a:solidFill>
          <a:ln w="9360">
            <a:solidFill>
              <a:srgbClr val="000000"/>
            </a:solidFill>
            <a:prstDash val="sysDot"/>
            <a:miter lim="800000"/>
            <a:headEnd/>
            <a:tailEnd/>
          </a:ln>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a:solidFill>
                  <a:srgbClr val="FFFFFF"/>
                </a:solidFill>
                <a:latin typeface="Arial" charset="0"/>
                <a:ea typeface="Lucida Sans Unicode" charset="0"/>
                <a:cs typeface="Lucida Sans Unicode" charset="0"/>
              </a:rPr>
              <a:t>En toda Rusia se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a:solidFill>
                  <a:srgbClr val="FFFFFF"/>
                </a:solidFill>
                <a:latin typeface="Arial" charset="0"/>
                <a:ea typeface="Lucida Sans Unicode" charset="0"/>
                <a:cs typeface="Lucida Sans Unicode" charset="0"/>
              </a:rPr>
              <a:t>instauran dos poderes</a:t>
            </a:r>
          </a:p>
        </p:txBody>
      </p:sp>
      <p:sp>
        <p:nvSpPr>
          <p:cNvPr id="34825" name="Text Box 9"/>
          <p:cNvSpPr txBox="1">
            <a:spLocks noChangeArrowheads="1"/>
          </p:cNvSpPr>
          <p:nvPr/>
        </p:nvSpPr>
        <p:spPr bwMode="auto">
          <a:xfrm>
            <a:off x="528331" y="5588000"/>
            <a:ext cx="2207240" cy="556179"/>
          </a:xfrm>
          <a:prstGeom prst="rect">
            <a:avLst/>
          </a:prstGeom>
          <a:solidFill>
            <a:schemeClr val="tx1"/>
          </a:solidFill>
          <a:ln w="9525">
            <a:noFill/>
            <a:round/>
            <a:headEnd/>
            <a:tailEnd/>
          </a:ln>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FFFFFF"/>
                </a:solidFill>
                <a:latin typeface="Arial" charset="0"/>
                <a:ea typeface="Lucida Sans Unicode" charset="0"/>
                <a:cs typeface="Lucida Sans Unicode" charset="0"/>
              </a:rPr>
              <a:t>Legal (gobierno</a:t>
            </a:r>
            <a:r>
              <a:rPr lang="es-ES_tradnl" sz="1600" b="1" dirty="0" smtClean="0">
                <a:solidFill>
                  <a:srgbClr val="FFFFFF"/>
                </a:solidFill>
                <a:latin typeface="Arial" charset="0"/>
                <a:ea typeface="Lucida Sans Unicode" charset="0"/>
                <a:cs typeface="Lucida Sans Unicode" charset="0"/>
              </a:rPr>
              <a:t>)</a:t>
            </a:r>
            <a:endParaRPr lang="es-ES_tradnl" sz="1600" dirty="0">
              <a:solidFill>
                <a:srgbClr val="FFFFFF"/>
              </a:solidFill>
              <a:latin typeface="Arial" charset="0"/>
              <a:ea typeface="Lucida Sans Unicode" charset="0"/>
              <a:cs typeface="Lucida Sans Unicode" charset="0"/>
            </a:endParaRP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FFFFFF"/>
                </a:solidFill>
                <a:latin typeface="Arial" charset="0"/>
                <a:ea typeface="Lucida Sans Unicode" charset="0"/>
                <a:cs typeface="Lucida Sans Unicode" charset="0"/>
              </a:rPr>
              <a:t>Muy criticado y sin fuerza</a:t>
            </a:r>
          </a:p>
        </p:txBody>
      </p:sp>
      <p:sp>
        <p:nvSpPr>
          <p:cNvPr id="34826" name="Rectangle 10"/>
          <p:cNvSpPr>
            <a:spLocks noChangeArrowheads="1"/>
          </p:cNvSpPr>
          <p:nvPr/>
        </p:nvSpPr>
        <p:spPr bwMode="auto">
          <a:xfrm>
            <a:off x="3276600" y="5589588"/>
            <a:ext cx="3351213" cy="987066"/>
          </a:xfrm>
          <a:prstGeom prst="rect">
            <a:avLst/>
          </a:prstGeom>
          <a:solidFill>
            <a:schemeClr val="tx1"/>
          </a:solidFill>
          <a:ln w="9525">
            <a:noFill/>
            <a:round/>
            <a:headEnd/>
            <a:tailEnd/>
          </a:ln>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FFFFFF"/>
                </a:solidFill>
                <a:latin typeface="Arial" charset="0"/>
                <a:ea typeface="Lucida Sans Unicode" charset="0"/>
                <a:cs typeface="Lucida Sans Unicode" charset="0"/>
              </a:rPr>
              <a:t>Real (Sóviets</a:t>
            </a:r>
            <a:r>
              <a:rPr lang="es-ES_tradnl" sz="1600" b="1" dirty="0" smtClean="0">
                <a:solidFill>
                  <a:srgbClr val="FFFFFF"/>
                </a:solidFill>
                <a:latin typeface="Arial" charset="0"/>
                <a:ea typeface="Lucida Sans Unicode" charset="0"/>
                <a:cs typeface="Lucida Sans Unicode" charset="0"/>
              </a:rPr>
              <a:t>)</a:t>
            </a:r>
            <a:endParaRPr lang="es-ES_tradnl" sz="1600" dirty="0">
              <a:solidFill>
                <a:srgbClr val="FFFFFF"/>
              </a:solidFill>
              <a:latin typeface="Arial" charset="0"/>
              <a:ea typeface="Lucida Sans Unicode" charset="0"/>
              <a:cs typeface="Lucida Sans Unicode" charset="0"/>
            </a:endParaRP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FFFFFF"/>
                </a:solidFill>
                <a:latin typeface="Arial" charset="0"/>
                <a:ea typeface="Lucida Sans Unicode" charset="0"/>
                <a:cs typeface="Lucida Sans Unicode" charset="0"/>
              </a:rPr>
              <a:t>Organizado, con muchos apoyos sociales y políticos</a:t>
            </a:r>
            <a:r>
              <a:rPr lang="es-ES_tradnl" sz="1400" dirty="0" smtClean="0">
                <a:solidFill>
                  <a:srgbClr val="FFFFFF"/>
                </a:solidFill>
                <a:latin typeface="Arial" charset="0"/>
                <a:ea typeface="Lucida Sans Unicode" charset="0"/>
                <a:cs typeface="Lucida Sans Unicode" charset="0"/>
              </a:rPr>
              <a:t>, y controlados por </a:t>
            </a:r>
            <a:r>
              <a:rPr lang="es-ES_tradnl" sz="1400" dirty="0">
                <a:solidFill>
                  <a:srgbClr val="FFFFFF"/>
                </a:solidFill>
                <a:latin typeface="Arial" charset="0"/>
                <a:ea typeface="Lucida Sans Unicode" charset="0"/>
                <a:cs typeface="Lucida Sans Unicode" charset="0"/>
              </a:rPr>
              <a:t>partido bolchevique</a:t>
            </a:r>
          </a:p>
        </p:txBody>
      </p:sp>
      <p:cxnSp>
        <p:nvCxnSpPr>
          <p:cNvPr id="34827" name="AutoShape 11"/>
          <p:cNvCxnSpPr>
            <a:cxnSpLocks noChangeShapeType="1"/>
            <a:stCxn id="34819" idx="2"/>
            <a:endCxn id="34821" idx="0"/>
          </p:cNvCxnSpPr>
          <p:nvPr/>
        </p:nvCxnSpPr>
        <p:spPr bwMode="auto">
          <a:xfrm rot="16200000" flipH="1">
            <a:off x="1780382" y="2378869"/>
            <a:ext cx="628650" cy="1023937"/>
          </a:xfrm>
          <a:prstGeom prst="bentConnector3">
            <a:avLst>
              <a:gd name="adj1" fmla="val 50000"/>
            </a:avLst>
          </a:prstGeom>
          <a:noFill/>
          <a:ln w="9360">
            <a:solidFill>
              <a:srgbClr val="000000"/>
            </a:solidFill>
            <a:miter lim="800000"/>
            <a:headEnd/>
            <a:tailEnd type="triangle" w="med" len="med"/>
          </a:ln>
          <a:effectLst/>
        </p:spPr>
      </p:cxnSp>
      <p:sp>
        <p:nvSpPr>
          <p:cNvPr id="34828" name="AutoShape 12"/>
          <p:cNvSpPr>
            <a:spLocks noChangeArrowheads="1"/>
          </p:cNvSpPr>
          <p:nvPr/>
        </p:nvSpPr>
        <p:spPr bwMode="auto">
          <a:xfrm>
            <a:off x="3132138" y="1549400"/>
            <a:ext cx="1223962" cy="576263"/>
          </a:xfrm>
          <a:prstGeom prst="rightArrow">
            <a:avLst>
              <a:gd name="adj1" fmla="val 50000"/>
              <a:gd name="adj2" fmla="val 53099"/>
            </a:avLst>
          </a:prstGeom>
          <a:solidFill>
            <a:srgbClr val="BBE0E3"/>
          </a:solidFill>
          <a:ln w="9360">
            <a:solidFill>
              <a:srgbClr val="000000"/>
            </a:solidFill>
            <a:miter lim="800000"/>
            <a:headEnd/>
            <a:tailEnd/>
          </a:ln>
          <a:effectLst/>
        </p:spPr>
        <p:txBody>
          <a:bodyPr wrap="none" lIns="90000" tIns="46800" rIns="90000" bIns="46800" anchor="ct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a:solidFill>
                  <a:srgbClr val="000000"/>
                </a:solidFill>
                <a:latin typeface="Arial" charset="0"/>
                <a:ea typeface="Lucida Sans Unicode" charset="0"/>
                <a:cs typeface="Lucida Sans Unicode" charset="0"/>
              </a:rPr>
              <a:t>Objetivos</a:t>
            </a:r>
          </a:p>
        </p:txBody>
      </p:sp>
      <p:cxnSp>
        <p:nvCxnSpPr>
          <p:cNvPr id="34829" name="AutoShape 13"/>
          <p:cNvCxnSpPr>
            <a:cxnSpLocks noChangeShapeType="1"/>
            <a:stCxn id="34824" idx="1"/>
            <a:endCxn id="34825" idx="0"/>
          </p:cNvCxnSpPr>
          <p:nvPr/>
        </p:nvCxnSpPr>
        <p:spPr bwMode="auto">
          <a:xfrm rot="10800000" flipV="1">
            <a:off x="1631951" y="5014912"/>
            <a:ext cx="506412" cy="573087"/>
          </a:xfrm>
          <a:prstGeom prst="bentConnector2">
            <a:avLst/>
          </a:prstGeom>
          <a:noFill/>
          <a:ln w="9360">
            <a:solidFill>
              <a:srgbClr val="000000"/>
            </a:solidFill>
            <a:miter lim="800000"/>
            <a:headEnd/>
            <a:tailEnd type="triangle" w="med" len="med"/>
          </a:ln>
          <a:effectLst/>
        </p:spPr>
      </p:cxnSp>
      <p:cxnSp>
        <p:nvCxnSpPr>
          <p:cNvPr id="34830" name="AutoShape 14"/>
          <p:cNvCxnSpPr>
            <a:cxnSpLocks noChangeShapeType="1"/>
            <a:stCxn id="34824" idx="3"/>
            <a:endCxn id="34826" idx="0"/>
          </p:cNvCxnSpPr>
          <p:nvPr/>
        </p:nvCxnSpPr>
        <p:spPr bwMode="auto">
          <a:xfrm>
            <a:off x="4491038" y="5014913"/>
            <a:ext cx="461169" cy="574675"/>
          </a:xfrm>
          <a:prstGeom prst="bentConnector2">
            <a:avLst/>
          </a:prstGeom>
          <a:noFill/>
          <a:ln w="9360">
            <a:solidFill>
              <a:srgbClr val="000000"/>
            </a:solidFill>
            <a:miter lim="800000"/>
            <a:headEnd/>
            <a:tailEnd type="triangle" w="med" len="med"/>
          </a:ln>
          <a:effectLst/>
        </p:spPr>
      </p:cxnSp>
      <p:sp>
        <p:nvSpPr>
          <p:cNvPr id="34831" name="Line 15"/>
          <p:cNvSpPr>
            <a:spLocks noChangeShapeType="1"/>
          </p:cNvSpPr>
          <p:nvPr/>
        </p:nvSpPr>
        <p:spPr bwMode="auto">
          <a:xfrm>
            <a:off x="5076825" y="4010553"/>
            <a:ext cx="431800" cy="647700"/>
          </a:xfrm>
          <a:prstGeom prst="line">
            <a:avLst/>
          </a:prstGeom>
          <a:noFill/>
          <a:ln w="9360">
            <a:solidFill>
              <a:srgbClr val="000000"/>
            </a:solidFill>
            <a:miter lim="800000"/>
            <a:headEnd/>
            <a:tailEnd type="triangle" w="med" len="med"/>
          </a:ln>
          <a:effectLst/>
        </p:spPr>
        <p:txBody>
          <a:bodyPr/>
          <a:lstStyle/>
          <a:p>
            <a:endParaRPr lang="es-E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0">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2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2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22">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822">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82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822">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8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8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8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build="p" animBg="1"/>
      <p:bldP spid="34822" grpId="0" build="p" animBg="1"/>
      <p:bldP spid="34823" grpId="0" animBg="1"/>
      <p:bldP spid="34824" grpId="0" animBg="1"/>
      <p:bldP spid="34825" grpId="0" animBg="1"/>
      <p:bldP spid="34826" grpId="0" animBg="1"/>
      <p:bldP spid="348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8913" y="781044"/>
            <a:ext cx="4145358"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8.La Revolución de 1917: </a:t>
            </a:r>
            <a:r>
              <a:rPr lang="es-ES_tradnl" b="1" dirty="0">
                <a:solidFill>
                  <a:srgbClr val="000000"/>
                </a:solidFill>
                <a:latin typeface="Arial" charset="0"/>
                <a:ea typeface="Lucida Sans Unicode" charset="0"/>
                <a:cs typeface="Lucida Sans Unicode" charset="0"/>
              </a:rPr>
              <a:t>OCTUBRE</a:t>
            </a:r>
          </a:p>
        </p:txBody>
      </p:sp>
      <p:sp>
        <p:nvSpPr>
          <p:cNvPr id="36867" name="Text Box 3"/>
          <p:cNvSpPr txBox="1">
            <a:spLocks noChangeArrowheads="1"/>
          </p:cNvSpPr>
          <p:nvPr/>
        </p:nvSpPr>
        <p:spPr bwMode="auto">
          <a:xfrm>
            <a:off x="4859338" y="769404"/>
            <a:ext cx="4032250" cy="740845"/>
          </a:xfrm>
          <a:prstGeom prst="rect">
            <a:avLst/>
          </a:prstGeom>
          <a:solidFill>
            <a:schemeClr val="folHlink"/>
          </a:solidFill>
          <a:ln w="9525">
            <a:noFill/>
            <a:round/>
            <a:headEnd/>
            <a:tailEnd/>
          </a:ln>
          <a:effectLst/>
        </p:spPr>
        <p:txBody>
          <a:bodyPr lIns="90000" tIns="46800" rIns="90000" bIns="46800">
            <a:spAutoFit/>
          </a:bodyPr>
          <a:lstStyle/>
          <a:p>
            <a:pPr algn="just" defTabSz="449263">
              <a:spcBef>
                <a:spcPts val="875"/>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chemeClr val="bg1"/>
                </a:solidFill>
                <a:latin typeface="Arial" charset="0"/>
                <a:ea typeface="Lucida Sans Unicode" charset="0"/>
                <a:cs typeface="Lucida Sans Unicode" charset="0"/>
              </a:rPr>
              <a:t>Las cuestiones </a:t>
            </a:r>
            <a:r>
              <a:rPr lang="es-ES_tradnl" sz="1400" b="1" u="sng" dirty="0">
                <a:solidFill>
                  <a:schemeClr val="bg1"/>
                </a:solidFill>
                <a:latin typeface="Arial" charset="0"/>
                <a:ea typeface="Lucida Sans Unicode" charset="0"/>
                <a:cs typeface="Lucida Sans Unicode" charset="0"/>
              </a:rPr>
              <a:t>pendientes no se solucionaban</a:t>
            </a:r>
            <a:r>
              <a:rPr lang="es-ES_tradnl" sz="1400" dirty="0">
                <a:solidFill>
                  <a:schemeClr val="bg1"/>
                </a:solidFill>
                <a:latin typeface="Arial" charset="0"/>
                <a:ea typeface="Lucida Sans Unicode" charset="0"/>
                <a:cs typeface="Lucida Sans Unicode" charset="0"/>
              </a:rPr>
              <a:t>, lo que aumentaba el estado de crispación del pueblo</a:t>
            </a:r>
          </a:p>
        </p:txBody>
      </p:sp>
      <p:sp>
        <p:nvSpPr>
          <p:cNvPr id="36868" name="Text Box 4"/>
          <p:cNvSpPr txBox="1">
            <a:spLocks noChangeArrowheads="1"/>
          </p:cNvSpPr>
          <p:nvPr/>
        </p:nvSpPr>
        <p:spPr bwMode="auto">
          <a:xfrm>
            <a:off x="696913" y="1196975"/>
            <a:ext cx="2470150" cy="336550"/>
          </a:xfrm>
          <a:prstGeom prst="rect">
            <a:avLst/>
          </a:prstGeom>
          <a:noFill/>
          <a:ln w="9525">
            <a:noFill/>
            <a:round/>
            <a:headEnd/>
            <a:tailEnd/>
          </a:ln>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LA LLEGADA DE LENIN</a:t>
            </a:r>
          </a:p>
        </p:txBody>
      </p:sp>
      <p:sp>
        <p:nvSpPr>
          <p:cNvPr id="36869" name="Text Box 5"/>
          <p:cNvSpPr txBox="1">
            <a:spLocks noChangeArrowheads="1"/>
          </p:cNvSpPr>
          <p:nvPr/>
        </p:nvSpPr>
        <p:spPr bwMode="auto">
          <a:xfrm>
            <a:off x="3348038" y="1557338"/>
            <a:ext cx="5616575" cy="13144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smtClean="0">
                <a:solidFill>
                  <a:srgbClr val="000000"/>
                </a:solidFill>
                <a:latin typeface="Arial" charset="0"/>
                <a:ea typeface="Lucida Sans Unicode" charset="0"/>
                <a:cs typeface="Lucida Sans Unicode" charset="0"/>
              </a:rPr>
              <a:t>El Dirigente </a:t>
            </a:r>
            <a:r>
              <a:rPr lang="es-ES_tradnl" sz="1600" dirty="0">
                <a:solidFill>
                  <a:srgbClr val="000000"/>
                </a:solidFill>
                <a:latin typeface="Arial" charset="0"/>
                <a:ea typeface="Lucida Sans Unicode" charset="0"/>
                <a:cs typeface="Lucida Sans Unicode" charset="0"/>
              </a:rPr>
              <a:t>e ideólogo del partido bolchevique, regresó desde Suiza a Rusia un mes después de que el zar Nicolás II abdicase. El Estado Mayor alemán permitió su paso, junto </a:t>
            </a:r>
            <a:r>
              <a:rPr lang="es-ES_tradnl" sz="1600" dirty="0" smtClean="0">
                <a:solidFill>
                  <a:srgbClr val="000000"/>
                </a:solidFill>
                <a:latin typeface="Arial" charset="0"/>
                <a:ea typeface="Lucida Sans Unicode" charset="0"/>
                <a:cs typeface="Lucida Sans Unicode" charset="0"/>
              </a:rPr>
              <a:t>con otros </a:t>
            </a:r>
            <a:r>
              <a:rPr lang="es-ES_tradnl" sz="1600" dirty="0">
                <a:solidFill>
                  <a:srgbClr val="000000"/>
                </a:solidFill>
                <a:latin typeface="Arial" charset="0"/>
                <a:ea typeface="Lucida Sans Unicode" charset="0"/>
                <a:cs typeface="Lucida Sans Unicode" charset="0"/>
              </a:rPr>
              <a:t>dirigentes bolcheviques exiliados, con la esperanza de que el frente oriental firmase la paz.</a:t>
            </a:r>
          </a:p>
        </p:txBody>
      </p:sp>
      <p:sp>
        <p:nvSpPr>
          <p:cNvPr id="36870" name="Text Box 6"/>
          <p:cNvSpPr txBox="1">
            <a:spLocks noChangeArrowheads="1"/>
          </p:cNvSpPr>
          <p:nvPr/>
        </p:nvSpPr>
        <p:spPr bwMode="auto">
          <a:xfrm>
            <a:off x="3419475" y="4200524"/>
            <a:ext cx="5400675" cy="8239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El apoyo muto entre soviets y bolcheviques provocó oleadas de huelgas y manifestaciones duramente reprimidas por el primer ministro </a:t>
            </a:r>
            <a:r>
              <a:rPr lang="es-ES_tradnl" sz="1600" dirty="0" err="1">
                <a:solidFill>
                  <a:srgbClr val="000000"/>
                </a:solidFill>
                <a:latin typeface="Arial" charset="0"/>
                <a:ea typeface="Lucida Sans Unicode" charset="0"/>
                <a:cs typeface="Lucida Sans Unicode" charset="0"/>
              </a:rPr>
              <a:t>Kerensky</a:t>
            </a:r>
            <a:endParaRPr lang="es-ES_tradnl" sz="1600" dirty="0">
              <a:solidFill>
                <a:srgbClr val="000000"/>
              </a:solidFill>
              <a:latin typeface="Arial" charset="0"/>
              <a:ea typeface="Lucida Sans Unicode" charset="0"/>
              <a:cs typeface="Lucida Sans Unicode" charset="0"/>
            </a:endParaRPr>
          </a:p>
        </p:txBody>
      </p:sp>
      <p:sp>
        <p:nvSpPr>
          <p:cNvPr id="36871" name="AutoShape 7"/>
          <p:cNvSpPr>
            <a:spLocks noChangeArrowheads="1"/>
          </p:cNvSpPr>
          <p:nvPr/>
        </p:nvSpPr>
        <p:spPr bwMode="auto">
          <a:xfrm>
            <a:off x="755650" y="5137150"/>
            <a:ext cx="3454400" cy="1568450"/>
          </a:xfrm>
          <a:prstGeom prst="rightArrow">
            <a:avLst>
              <a:gd name="adj1" fmla="val 50000"/>
              <a:gd name="adj2" fmla="val 55061"/>
            </a:avLst>
          </a:prstGeom>
          <a:solidFill>
            <a:srgbClr val="99CC00"/>
          </a:soli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Lenin huyó a Finlandia y presenta el programa de su partido</a:t>
            </a:r>
          </a:p>
        </p:txBody>
      </p:sp>
      <p:sp>
        <p:nvSpPr>
          <p:cNvPr id="36872" name="Text Box 8"/>
          <p:cNvSpPr txBox="1">
            <a:spLocks noChangeArrowheads="1"/>
          </p:cNvSpPr>
          <p:nvPr/>
        </p:nvSpPr>
        <p:spPr bwMode="auto">
          <a:xfrm>
            <a:off x="4356100" y="5454650"/>
            <a:ext cx="4716463" cy="1066800"/>
          </a:xfrm>
          <a:prstGeom prst="rect">
            <a:avLst/>
          </a:prstGeom>
          <a:solidFill>
            <a:srgbClr val="E9B4EA"/>
          </a:solidFill>
          <a:ln w="9360">
            <a:solidFill>
              <a:srgbClr val="000000"/>
            </a:solidFill>
            <a:prstDash val="sysDot"/>
            <a:miter lim="800000"/>
            <a:headEnd/>
            <a:tailEnd/>
          </a:ln>
          <a:effectLst>
            <a:outerShdw dist="71785" dir="2700000" algn="ctr" rotWithShape="0">
              <a:srgbClr val="808080"/>
            </a:outerShdw>
          </a:effectLst>
        </p:spPr>
        <p:txBody>
          <a:bodyPr lIns="90000" tIns="46800" rIns="90000" bIns="46800">
            <a:spAutoFit/>
          </a:bodyPr>
          <a:lstStyle/>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Fin de la guerra</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Reparto de la tierra</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Control obrero sobre la producción y el comercio</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Nacionalización de la banca y la industria</a:t>
            </a:r>
          </a:p>
        </p:txBody>
      </p:sp>
      <p:cxnSp>
        <p:nvCxnSpPr>
          <p:cNvPr id="36873" name="AutoShape 9"/>
          <p:cNvCxnSpPr>
            <a:cxnSpLocks noChangeShapeType="1"/>
            <a:stCxn id="36870" idx="1"/>
            <a:endCxn id="36871" idx="1"/>
          </p:cNvCxnSpPr>
          <p:nvPr/>
        </p:nvCxnSpPr>
        <p:spPr bwMode="auto">
          <a:xfrm rot="10800000" flipV="1">
            <a:off x="755651" y="4612481"/>
            <a:ext cx="2663825" cy="1308894"/>
          </a:xfrm>
          <a:prstGeom prst="bentConnector3">
            <a:avLst>
              <a:gd name="adj1" fmla="val 108582"/>
            </a:avLst>
          </a:prstGeom>
          <a:noFill/>
          <a:ln w="28440">
            <a:solidFill>
              <a:srgbClr val="000000"/>
            </a:solidFill>
            <a:miter lim="800000"/>
            <a:headEnd/>
            <a:tailEnd type="triangle" w="med" len="med"/>
          </a:ln>
          <a:effectLst/>
        </p:spPr>
      </p:cxnSp>
      <p:sp>
        <p:nvSpPr>
          <p:cNvPr id="36874" name="AutoShape 10"/>
          <p:cNvSpPr>
            <a:spLocks noChangeArrowheads="1"/>
          </p:cNvSpPr>
          <p:nvPr/>
        </p:nvSpPr>
        <p:spPr bwMode="auto">
          <a:xfrm>
            <a:off x="5580063" y="2890309"/>
            <a:ext cx="504825" cy="1296988"/>
          </a:xfrm>
          <a:prstGeom prst="downArrow">
            <a:avLst>
              <a:gd name="adj1" fmla="val 54713"/>
              <a:gd name="adj2" fmla="val 55975"/>
            </a:avLst>
          </a:prstGeom>
          <a:solidFill>
            <a:srgbClr val="FF3300"/>
          </a:solidFill>
          <a:ln w="9360">
            <a:solidFill>
              <a:srgbClr val="000000"/>
            </a:solidFill>
            <a:miter lim="800000"/>
            <a:headEnd/>
            <a:tailEnd/>
          </a:ln>
          <a:effectLst/>
        </p:spPr>
        <p:txBody>
          <a:bodyPr wrap="none" anchor="ctr"/>
          <a:lstStyle/>
          <a:p>
            <a:endParaRPr lang="es-ES"/>
          </a:p>
        </p:txBody>
      </p:sp>
      <p:sp>
        <p:nvSpPr>
          <p:cNvPr id="36875" name="Text Box 11"/>
          <p:cNvSpPr txBox="1">
            <a:spLocks noChangeArrowheads="1"/>
          </p:cNvSpPr>
          <p:nvPr/>
        </p:nvSpPr>
        <p:spPr bwMode="auto">
          <a:xfrm>
            <a:off x="3563938" y="3213100"/>
            <a:ext cx="4968875" cy="586957"/>
          </a:xfrm>
          <a:prstGeom prst="rect">
            <a:avLst/>
          </a:prstGeom>
          <a:solidFill>
            <a:schemeClr val="accent2"/>
          </a:solidFill>
          <a:ln w="9525">
            <a:noFill/>
            <a:round/>
            <a:headEnd/>
            <a:tailEnd/>
          </a:ln>
          <a:effectLst/>
        </p:spPr>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Resumió sus ideas en las llamadas </a:t>
            </a:r>
            <a:r>
              <a:rPr lang="es-ES_tradnl" sz="1600" b="1" i="1" dirty="0">
                <a:solidFill>
                  <a:schemeClr val="bg1"/>
                </a:solidFill>
                <a:latin typeface="Arial" charset="0"/>
                <a:ea typeface="Lucida Sans Unicode" charset="0"/>
                <a:cs typeface="Lucida Sans Unicode" charset="0"/>
                <a:hlinkClick r:id="rId3"/>
              </a:rPr>
              <a:t>Tesis de abril</a:t>
            </a:r>
            <a:r>
              <a:rPr lang="es-ES_tradnl" sz="1600" b="1" dirty="0">
                <a:solidFill>
                  <a:schemeClr val="bg1"/>
                </a:solidFill>
                <a:latin typeface="Arial" charset="0"/>
                <a:ea typeface="Lucida Sans Unicode" charset="0"/>
                <a:cs typeface="Lucida Sans Unicode" charset="0"/>
              </a:rPr>
              <a:t>:</a:t>
            </a:r>
            <a:r>
              <a:rPr lang="es-ES_tradnl" sz="1600" dirty="0">
                <a:solidFill>
                  <a:schemeClr val="bg1"/>
                </a:solidFill>
                <a:latin typeface="Arial" charset="0"/>
                <a:ea typeface="Lucida Sans Unicode" charset="0"/>
                <a:cs typeface="Lucida Sans Unicode" charset="0"/>
              </a:rPr>
              <a:t> </a:t>
            </a:r>
            <a:r>
              <a:rPr lang="es-ES_tradnl" sz="1600" dirty="0" smtClean="0">
                <a:solidFill>
                  <a:schemeClr val="bg1"/>
                </a:solidFill>
                <a:latin typeface="Arial" charset="0"/>
                <a:ea typeface="Lucida Sans Unicode" charset="0"/>
                <a:cs typeface="Lucida Sans Unicode" charset="0"/>
              </a:rPr>
              <a:t>“</a:t>
            </a:r>
            <a:r>
              <a:rPr lang="es-ES_tradnl" sz="1600" b="1" dirty="0" smtClean="0">
                <a:solidFill>
                  <a:srgbClr val="000000"/>
                </a:solidFill>
                <a:latin typeface="Arial" charset="0"/>
                <a:ea typeface="Lucida Sans Unicode" charset="0"/>
                <a:cs typeface="Lucida Sans Unicode" charset="0"/>
              </a:rPr>
              <a:t>paz</a:t>
            </a:r>
            <a:r>
              <a:rPr lang="es-ES_tradnl" sz="1600" b="1" dirty="0">
                <a:solidFill>
                  <a:srgbClr val="000000"/>
                </a:solidFill>
                <a:latin typeface="Arial" charset="0"/>
                <a:ea typeface="Lucida Sans Unicode" charset="0"/>
                <a:cs typeface="Lucida Sans Unicode" charset="0"/>
              </a:rPr>
              <a:t>, tierra y </a:t>
            </a:r>
            <a:r>
              <a:rPr lang="es-ES_tradnl" sz="1600" b="1" dirty="0" smtClean="0">
                <a:solidFill>
                  <a:srgbClr val="000000"/>
                </a:solidFill>
                <a:latin typeface="Arial" charset="0"/>
                <a:ea typeface="Lucida Sans Unicode" charset="0"/>
                <a:cs typeface="Lucida Sans Unicode" charset="0"/>
              </a:rPr>
              <a:t>pan”!</a:t>
            </a:r>
            <a:endParaRPr lang="es-ES_tradnl" sz="1600" b="1" dirty="0">
              <a:solidFill>
                <a:srgbClr val="000000"/>
              </a:solidFill>
              <a:latin typeface="Arial" charset="0"/>
              <a:ea typeface="Lucida Sans Unicode" charset="0"/>
              <a:cs typeface="Lucida Sans Unicode" charset="0"/>
            </a:endParaRPr>
          </a:p>
        </p:txBody>
      </p:sp>
      <p:pic>
        <p:nvPicPr>
          <p:cNvPr id="36876" name="Picture 12">
            <a:hlinkClick r:id="rId4"/>
          </p:cNvPr>
          <p:cNvPicPr>
            <a:picLocks noChangeAspect="1" noChangeArrowheads="1"/>
          </p:cNvPicPr>
          <p:nvPr/>
        </p:nvPicPr>
        <p:blipFill>
          <a:blip r:embed="rId5" cstate="print"/>
          <a:srcRect/>
          <a:stretch>
            <a:fillRect/>
          </a:stretch>
        </p:blipFill>
        <p:spPr bwMode="auto">
          <a:xfrm>
            <a:off x="827088" y="1557338"/>
            <a:ext cx="2006600" cy="2808287"/>
          </a:xfrm>
          <a:prstGeom prst="rect">
            <a:avLst/>
          </a:prstGeom>
          <a:noFill/>
          <a:ln w="9525">
            <a:noFill/>
            <a:round/>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2">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7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7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8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70" grpId="0" animBg="1"/>
      <p:bldP spid="36871" grpId="0" animBg="1"/>
      <p:bldP spid="36872" grpId="0" build="p" animBg="1"/>
      <p:bldP spid="368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323850" y="1396466"/>
            <a:ext cx="4124325" cy="18180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 paz no llegaba. En el verano de 1917, la ciudad de</a:t>
            </a:r>
            <a:r>
              <a:rPr lang="es-ES_tradnl" sz="1600" b="1" dirty="0">
                <a:solidFill>
                  <a:srgbClr val="000000"/>
                </a:solidFill>
                <a:latin typeface="Arial" charset="0"/>
                <a:ea typeface="Lucida Sans Unicode" charset="0"/>
                <a:cs typeface="Lucida Sans Unicode" charset="0"/>
              </a:rPr>
              <a:t> Riga </a:t>
            </a:r>
            <a:r>
              <a:rPr lang="es-ES_tradnl" sz="1600" dirty="0">
                <a:solidFill>
                  <a:srgbClr val="000000"/>
                </a:solidFill>
                <a:latin typeface="Arial" charset="0"/>
                <a:ea typeface="Lucida Sans Unicode" charset="0"/>
                <a:cs typeface="Lucida Sans Unicode" charset="0"/>
              </a:rPr>
              <a:t>cae en manos alemanas. El ejército (altos mandos) culpará al gobierno de </a:t>
            </a:r>
            <a:r>
              <a:rPr lang="es-ES_tradnl" sz="1600" b="1" dirty="0" err="1">
                <a:solidFill>
                  <a:srgbClr val="000000"/>
                </a:solidFill>
                <a:latin typeface="Arial" charset="0"/>
                <a:ea typeface="Lucida Sans Unicode" charset="0"/>
                <a:cs typeface="Lucida Sans Unicode" charset="0"/>
              </a:rPr>
              <a:t>Kerensky</a:t>
            </a:r>
            <a:r>
              <a:rPr lang="es-ES_tradnl" sz="1600" dirty="0">
                <a:solidFill>
                  <a:srgbClr val="000000"/>
                </a:solidFill>
                <a:latin typeface="Arial" charset="0"/>
                <a:ea typeface="Lucida Sans Unicode" charset="0"/>
                <a:cs typeface="Lucida Sans Unicode" charset="0"/>
              </a:rPr>
              <a:t> de inoperancia. Las huelgas, manifestaciones y crisis en Rusia afectaban a las líneas militares en el frente occidental ruso.</a:t>
            </a:r>
          </a:p>
        </p:txBody>
      </p:sp>
      <p:sp>
        <p:nvSpPr>
          <p:cNvPr id="40964" name="Text Box 4"/>
          <p:cNvSpPr txBox="1">
            <a:spLocks noChangeArrowheads="1"/>
          </p:cNvSpPr>
          <p:nvPr/>
        </p:nvSpPr>
        <p:spPr bwMode="auto">
          <a:xfrm>
            <a:off x="5508104" y="1558895"/>
            <a:ext cx="3298520" cy="961418"/>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lIns="90000" tIns="46800" rIns="90000" bIns="46800">
            <a:spAutoFit/>
          </a:bodyPr>
          <a:lstStyle/>
          <a:p>
            <a:pP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smtClean="0">
                <a:solidFill>
                  <a:srgbClr val="000000"/>
                </a:solidFill>
                <a:latin typeface="Arial" charset="0"/>
                <a:ea typeface="Lucida Sans Unicode" charset="0"/>
                <a:cs typeface="Lucida Sans Unicode" charset="0"/>
              </a:rPr>
              <a:t>La Reacción conservadora.</a:t>
            </a:r>
          </a:p>
          <a:p>
            <a:pP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smtClean="0">
                <a:solidFill>
                  <a:srgbClr val="000000"/>
                </a:solidFill>
                <a:latin typeface="Arial" charset="0"/>
                <a:ea typeface="Lucida Sans Unicode" charset="0"/>
                <a:cs typeface="Lucida Sans Unicode" charset="0"/>
              </a:rPr>
              <a:t> Se </a:t>
            </a:r>
            <a:r>
              <a:rPr lang="es-ES_tradnl" sz="1600" dirty="0">
                <a:solidFill>
                  <a:srgbClr val="000000"/>
                </a:solidFill>
                <a:latin typeface="Arial" charset="0"/>
                <a:ea typeface="Lucida Sans Unicode" charset="0"/>
                <a:cs typeface="Lucida Sans Unicode" charset="0"/>
              </a:rPr>
              <a:t>produce el </a:t>
            </a:r>
            <a:r>
              <a:rPr lang="es-ES_tradnl" sz="1600" dirty="0" smtClean="0">
                <a:solidFill>
                  <a:srgbClr val="000000"/>
                </a:solidFill>
                <a:latin typeface="Arial" charset="0"/>
                <a:ea typeface="Lucida Sans Unicode" charset="0"/>
                <a:cs typeface="Lucida Sans Unicode" charset="0"/>
              </a:rPr>
              <a:t>intento de golpe </a:t>
            </a:r>
            <a:r>
              <a:rPr lang="es-ES_tradnl" sz="1600" dirty="0">
                <a:solidFill>
                  <a:srgbClr val="000000"/>
                </a:solidFill>
                <a:latin typeface="Arial" charset="0"/>
                <a:ea typeface="Lucida Sans Unicode" charset="0"/>
                <a:cs typeface="Lucida Sans Unicode" charset="0"/>
              </a:rPr>
              <a:t>de estado del general </a:t>
            </a:r>
            <a:r>
              <a:rPr lang="es-ES_tradnl" sz="1600" b="1" dirty="0" err="1">
                <a:solidFill>
                  <a:srgbClr val="000000"/>
                </a:solidFill>
                <a:latin typeface="Arial" charset="0"/>
                <a:ea typeface="Lucida Sans Unicode" charset="0"/>
                <a:cs typeface="Lucida Sans Unicode" charset="0"/>
              </a:rPr>
              <a:t>Kornilov</a:t>
            </a:r>
            <a:r>
              <a:rPr lang="es-ES_tradnl" sz="1600" dirty="0">
                <a:solidFill>
                  <a:srgbClr val="000000"/>
                </a:solidFill>
                <a:latin typeface="Arial" charset="0"/>
                <a:ea typeface="Lucida Sans Unicode" charset="0"/>
                <a:cs typeface="Lucida Sans Unicode" charset="0"/>
              </a:rPr>
              <a:t>.</a:t>
            </a:r>
          </a:p>
        </p:txBody>
      </p:sp>
      <p:sp>
        <p:nvSpPr>
          <p:cNvPr id="40967" name="Line 7"/>
          <p:cNvSpPr>
            <a:spLocks noChangeShapeType="1"/>
          </p:cNvSpPr>
          <p:nvPr/>
        </p:nvSpPr>
        <p:spPr bwMode="auto">
          <a:xfrm>
            <a:off x="4500563" y="1916113"/>
            <a:ext cx="863600" cy="1587"/>
          </a:xfrm>
          <a:prstGeom prst="line">
            <a:avLst/>
          </a:prstGeom>
          <a:noFill/>
          <a:ln w="28440">
            <a:solidFill>
              <a:srgbClr val="000000"/>
            </a:solidFill>
            <a:miter lim="800000"/>
            <a:headEnd/>
            <a:tailEnd type="triangle" w="med" len="med"/>
          </a:ln>
          <a:effectLst/>
        </p:spPr>
        <p:txBody>
          <a:bodyPr/>
          <a:lstStyle/>
          <a:p>
            <a:endParaRPr lang="es-ES"/>
          </a:p>
        </p:txBody>
      </p:sp>
      <p:sp>
        <p:nvSpPr>
          <p:cNvPr id="40969" name="Text Box 9"/>
          <p:cNvSpPr txBox="1">
            <a:spLocks noChangeArrowheads="1"/>
          </p:cNvSpPr>
          <p:nvPr/>
        </p:nvSpPr>
        <p:spPr bwMode="auto">
          <a:xfrm>
            <a:off x="1691680" y="3429000"/>
            <a:ext cx="6624736" cy="586957"/>
          </a:xfrm>
          <a:prstGeom prst="rect">
            <a:avLst/>
          </a:prstGeom>
          <a:solidFill>
            <a:schemeClr val="accent1">
              <a:lumMod val="20000"/>
              <a:lumOff val="80000"/>
            </a:schemeClr>
          </a:solidFill>
          <a:ln w="9525">
            <a:noFill/>
            <a:round/>
            <a:headEnd/>
            <a:tailEnd/>
          </a:ln>
          <a:effectLst/>
        </p:spPr>
        <p:txBody>
          <a:bodyPr wrap="square"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err="1">
                <a:solidFill>
                  <a:srgbClr val="000000"/>
                </a:solidFill>
                <a:latin typeface="Arial" charset="0"/>
                <a:ea typeface="Lucida Sans Unicode" charset="0"/>
                <a:cs typeface="Lucida Sans Unicode" charset="0"/>
              </a:rPr>
              <a:t>Kerensky</a:t>
            </a:r>
            <a:r>
              <a:rPr lang="es-ES_tradnl" sz="1600" dirty="0">
                <a:solidFill>
                  <a:srgbClr val="000000"/>
                </a:solidFill>
                <a:latin typeface="Arial" charset="0"/>
                <a:ea typeface="Lucida Sans Unicode" charset="0"/>
                <a:cs typeface="Lucida Sans Unicode" charset="0"/>
              </a:rPr>
              <a:t> solicita la ayuda de todos los partidos revolucionarios, incluidos los cada vez más numerosos bolcheviques.</a:t>
            </a:r>
          </a:p>
        </p:txBody>
      </p:sp>
      <p:sp>
        <p:nvSpPr>
          <p:cNvPr id="40970" name="Text Box 10"/>
          <p:cNvSpPr txBox="1">
            <a:spLocks noChangeArrowheads="1"/>
          </p:cNvSpPr>
          <p:nvPr/>
        </p:nvSpPr>
        <p:spPr bwMode="auto">
          <a:xfrm>
            <a:off x="1043608" y="4725144"/>
            <a:ext cx="3960813" cy="1325620"/>
          </a:xfrm>
          <a:prstGeom prst="rect">
            <a:avLst/>
          </a:prstGeom>
          <a:solidFill>
            <a:srgbClr val="FFFFFF"/>
          </a:solidFill>
          <a:ln w="9360">
            <a:solidFill>
              <a:srgbClr val="000000"/>
            </a:solidFill>
            <a:prstDash val="sysDot"/>
            <a:miter lim="800000"/>
            <a:headEnd/>
            <a:tailEnd/>
          </a:ln>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Lenin decide pasar a </a:t>
            </a:r>
            <a:r>
              <a:rPr lang="es-ES_tradnl" sz="1600" b="1" dirty="0">
                <a:solidFill>
                  <a:srgbClr val="000000"/>
                </a:solidFill>
                <a:latin typeface="Arial" charset="0"/>
                <a:ea typeface="Lucida Sans Unicode" charset="0"/>
                <a:cs typeface="Lucida Sans Unicode" charset="0"/>
              </a:rPr>
              <a:t>la acción armada</a:t>
            </a:r>
            <a:r>
              <a:rPr lang="es-ES_tradnl" sz="1600" dirty="0">
                <a:solidFill>
                  <a:srgbClr val="000000"/>
                </a:solidFill>
                <a:latin typeface="Arial" charset="0"/>
                <a:ea typeface="Lucida Sans Unicode" charset="0"/>
                <a:cs typeface="Lucida Sans Unicode" charset="0"/>
              </a:rPr>
              <a:t>: derrocar al gobierno provisional. La organización recae en </a:t>
            </a:r>
            <a:r>
              <a:rPr lang="es-ES_tradnl" sz="1600" b="1" dirty="0">
                <a:solidFill>
                  <a:srgbClr val="000000"/>
                </a:solidFill>
                <a:latin typeface="Arial" charset="0"/>
                <a:ea typeface="Lucida Sans Unicode" charset="0"/>
                <a:cs typeface="Lucida Sans Unicode" charset="0"/>
              </a:rPr>
              <a:t>Trotsky</a:t>
            </a:r>
            <a:r>
              <a:rPr lang="es-ES_tradnl" sz="1600" dirty="0">
                <a:solidFill>
                  <a:srgbClr val="000000"/>
                </a:solidFill>
                <a:latin typeface="Arial" charset="0"/>
                <a:ea typeface="Lucida Sans Unicode" charset="0"/>
                <a:cs typeface="Lucida Sans Unicode" charset="0"/>
              </a:rPr>
              <a:t>, presidente del soviet de </a:t>
            </a:r>
            <a:r>
              <a:rPr lang="es-ES_tradnl" sz="1600" dirty="0" err="1" smtClean="0">
                <a:solidFill>
                  <a:srgbClr val="000000"/>
                </a:solidFill>
                <a:latin typeface="Arial" charset="0"/>
                <a:ea typeface="Lucida Sans Unicode" charset="0"/>
                <a:cs typeface="Lucida Sans Unicode" charset="0"/>
              </a:rPr>
              <a:t>Petrogrado</a:t>
            </a:r>
            <a:r>
              <a:rPr lang="es-ES_tradnl" sz="1600" dirty="0" smtClean="0">
                <a:solidFill>
                  <a:srgbClr val="000000"/>
                </a:solidFill>
                <a:latin typeface="Arial" charset="0"/>
                <a:ea typeface="Lucida Sans Unicode" charset="0"/>
                <a:cs typeface="Lucida Sans Unicode" charset="0"/>
              </a:rPr>
              <a:t>  que organiza </a:t>
            </a:r>
            <a:r>
              <a:rPr lang="es-ES_tradnl" sz="1600" b="1" dirty="0" smtClean="0">
                <a:solidFill>
                  <a:srgbClr val="000000"/>
                </a:solidFill>
                <a:latin typeface="Arial" charset="0"/>
                <a:ea typeface="Lucida Sans Unicode" charset="0"/>
                <a:cs typeface="Lucida Sans Unicode" charset="0"/>
              </a:rPr>
              <a:t>La Guardia Roja.</a:t>
            </a:r>
            <a:endParaRPr lang="es-ES_tradnl" sz="1600" b="1" dirty="0">
              <a:solidFill>
                <a:srgbClr val="000000"/>
              </a:solidFill>
              <a:latin typeface="Arial" charset="0"/>
              <a:ea typeface="Lucida Sans Unicode" charset="0"/>
              <a:cs typeface="Lucida Sans Unicode" charset="0"/>
            </a:endParaRPr>
          </a:p>
        </p:txBody>
      </p:sp>
      <p:sp>
        <p:nvSpPr>
          <p:cNvPr id="13" name="12 Flecha abajo"/>
          <p:cNvSpPr/>
          <p:nvPr/>
        </p:nvSpPr>
        <p:spPr>
          <a:xfrm>
            <a:off x="6882570" y="2577625"/>
            <a:ext cx="568088" cy="800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0973" name="Picture 13" descr="E:\1º BACHILLERATO\TEMA 08 REVOLUCION RUSA\imagenes\trotski con las tropas.jpg"/>
          <p:cNvPicPr>
            <a:picLocks noChangeAspect="1" noChangeArrowheads="1"/>
          </p:cNvPicPr>
          <p:nvPr/>
        </p:nvPicPr>
        <p:blipFill>
          <a:blip r:embed="rId3" cstate="print"/>
          <a:srcRect/>
          <a:stretch>
            <a:fillRect/>
          </a:stretch>
        </p:blipFill>
        <p:spPr bwMode="auto">
          <a:xfrm>
            <a:off x="5940152" y="4653136"/>
            <a:ext cx="2866472" cy="1800200"/>
          </a:xfrm>
          <a:prstGeom prst="rect">
            <a:avLst/>
          </a:prstGeom>
          <a:noFill/>
        </p:spPr>
      </p:pic>
      <p:cxnSp>
        <p:nvCxnSpPr>
          <p:cNvPr id="16" name="15 Conector recto de flecha"/>
          <p:cNvCxnSpPr/>
          <p:nvPr/>
        </p:nvCxnSpPr>
        <p:spPr>
          <a:xfrm>
            <a:off x="4499992" y="5373216"/>
            <a:ext cx="2664296" cy="72008"/>
          </a:xfrm>
          <a:prstGeom prst="straightConnector1">
            <a:avLst/>
          </a:prstGeom>
          <a:ln w="63500" cmpd="sng">
            <a:tailEnd type="arrow"/>
          </a:ln>
        </p:spPr>
        <p:style>
          <a:lnRef idx="1">
            <a:schemeClr val="accent1"/>
          </a:lnRef>
          <a:fillRef idx="0">
            <a:schemeClr val="accent1"/>
          </a:fillRef>
          <a:effectRef idx="0">
            <a:schemeClr val="accent1"/>
          </a:effectRef>
          <a:fontRef idx="minor">
            <a:schemeClr val="tx1"/>
          </a:fontRef>
        </p:style>
      </p:cxnSp>
      <p:sp>
        <p:nvSpPr>
          <p:cNvPr id="11" name="Text Box 2"/>
          <p:cNvSpPr txBox="1">
            <a:spLocks noChangeArrowheads="1"/>
          </p:cNvSpPr>
          <p:nvPr/>
        </p:nvSpPr>
        <p:spPr bwMode="auto">
          <a:xfrm>
            <a:off x="188913" y="781044"/>
            <a:ext cx="4145358"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8.La Revolución de 1917: </a:t>
            </a:r>
            <a:r>
              <a:rPr lang="es-ES_tradnl" b="1" dirty="0">
                <a:solidFill>
                  <a:srgbClr val="000000"/>
                </a:solidFill>
                <a:latin typeface="Arial" charset="0"/>
                <a:ea typeface="Lucida Sans Unicode" charset="0"/>
                <a:cs typeface="Lucida Sans Unicode" charset="0"/>
              </a:rPr>
              <a:t>OCTUBRE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4" grpId="0" animBg="1"/>
      <p:bldP spid="40969" grpId="0" animBg="1"/>
      <p:bldP spid="409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827584" y="1340768"/>
            <a:ext cx="3889375" cy="1594925"/>
          </a:xfrm>
          <a:prstGeom prst="rect">
            <a:avLst/>
          </a:prstGeom>
          <a:solidFill>
            <a:schemeClr val="accent5">
              <a:lumMod val="75000"/>
            </a:schemeClr>
          </a:solidFill>
          <a:ln w="9525">
            <a:noFill/>
            <a:round/>
            <a:headEnd/>
            <a:tailEnd/>
          </a:ln>
          <a:effectLst/>
        </p:spPr>
        <p:txBody>
          <a:bodyPr lIns="90000" tIns="46800" rIns="90000" bIns="46800">
            <a:spAutoFit/>
          </a:bodyPr>
          <a:lstStyle/>
          <a:p>
            <a:pPr algn="ctr" defTabSz="449263">
              <a:spcBef>
                <a:spcPts val="875"/>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la noche del </a:t>
            </a:r>
            <a:r>
              <a:rPr lang="es-ES_tradnl" sz="1600" b="1" dirty="0">
                <a:solidFill>
                  <a:srgbClr val="000000"/>
                </a:solidFill>
                <a:latin typeface="Arial" charset="0"/>
                <a:ea typeface="Lucida Sans Unicode" charset="0"/>
                <a:cs typeface="Lucida Sans Unicode" charset="0"/>
              </a:rPr>
              <a:t>24 al 25 de octubre</a:t>
            </a:r>
            <a:r>
              <a:rPr lang="es-ES_tradnl" sz="1600" dirty="0">
                <a:solidFill>
                  <a:srgbClr val="000000"/>
                </a:solidFill>
                <a:latin typeface="Arial" charset="0"/>
                <a:ea typeface="Lucida Sans Unicode" charset="0"/>
                <a:cs typeface="Lucida Sans Unicode" charset="0"/>
              </a:rPr>
              <a:t> las tropas y milicias bolcheviques ocupan los puntos neurálgicos de </a:t>
            </a:r>
            <a:r>
              <a:rPr lang="es-ES_tradnl" sz="1600" dirty="0" err="1">
                <a:solidFill>
                  <a:srgbClr val="000000"/>
                </a:solidFill>
                <a:latin typeface="Arial" charset="0"/>
                <a:ea typeface="Lucida Sans Unicode" charset="0"/>
                <a:cs typeface="Lucida Sans Unicode" charset="0"/>
              </a:rPr>
              <a:t>Petrogrado</a:t>
            </a:r>
            <a:r>
              <a:rPr lang="es-ES_tradnl" sz="1600" dirty="0">
                <a:solidFill>
                  <a:srgbClr val="000000"/>
                </a:solidFill>
                <a:latin typeface="Arial" charset="0"/>
                <a:ea typeface="Lucida Sans Unicode" charset="0"/>
                <a:cs typeface="Lucida Sans Unicode" charset="0"/>
              </a:rPr>
              <a:t> </a:t>
            </a:r>
            <a:r>
              <a:rPr lang="es-ES_tradnl" sz="1400" dirty="0">
                <a:solidFill>
                  <a:srgbClr val="000000"/>
                </a:solidFill>
                <a:latin typeface="Arial" charset="0"/>
                <a:ea typeface="Lucida Sans Unicode" charset="0"/>
                <a:cs typeface="Lucida Sans Unicode" charset="0"/>
              </a:rPr>
              <a:t>(bancos, teléfonos, palacio de invierno, fábricas, etc</a:t>
            </a:r>
            <a:r>
              <a:rPr lang="es-ES_tradnl" sz="1400" dirty="0" smtClean="0">
                <a:solidFill>
                  <a:srgbClr val="000000"/>
                </a:solidFill>
                <a:latin typeface="Arial" charset="0"/>
                <a:ea typeface="Lucida Sans Unicode" charset="0"/>
                <a:cs typeface="Lucida Sans Unicode" charset="0"/>
              </a:rPr>
              <a:t>.)</a:t>
            </a:r>
          </a:p>
          <a:p>
            <a:pPr algn="ctr" defTabSz="449263">
              <a:spcBef>
                <a:spcPts val="875"/>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b="1" dirty="0" smtClean="0">
                <a:solidFill>
                  <a:srgbClr val="000000"/>
                </a:solidFill>
                <a:latin typeface="Arial" charset="0"/>
                <a:ea typeface="Lucida Sans Unicode" charset="0"/>
                <a:cs typeface="Lucida Sans Unicode" charset="0"/>
              </a:rPr>
              <a:t>TOMA DEL PALACIO DE INVIERNO</a:t>
            </a:r>
            <a:r>
              <a:rPr lang="es-ES_tradnl" sz="1400" b="1" baseline="30000" dirty="0" smtClean="0">
                <a:solidFill>
                  <a:srgbClr val="000000"/>
                </a:solidFill>
                <a:latin typeface="Arial" charset="0"/>
                <a:ea typeface="Lucida Sans Unicode" charset="0"/>
                <a:cs typeface="Lucida Sans Unicode" charset="0"/>
              </a:rPr>
              <a:t>(*)</a:t>
            </a:r>
            <a:endParaRPr lang="es-ES_tradnl" sz="1400" b="1" baseline="30000" dirty="0">
              <a:solidFill>
                <a:srgbClr val="000000"/>
              </a:solidFill>
              <a:latin typeface="Arial" charset="0"/>
              <a:ea typeface="Lucida Sans Unicode" charset="0"/>
              <a:cs typeface="Lucida Sans Unicode" charset="0"/>
            </a:endParaRPr>
          </a:p>
        </p:txBody>
      </p:sp>
      <p:sp>
        <p:nvSpPr>
          <p:cNvPr id="40966" name="Text Box 6"/>
          <p:cNvSpPr txBox="1">
            <a:spLocks noChangeArrowheads="1"/>
          </p:cNvSpPr>
          <p:nvPr/>
        </p:nvSpPr>
        <p:spPr bwMode="auto">
          <a:xfrm>
            <a:off x="5076825" y="4365625"/>
            <a:ext cx="3816350" cy="1387176"/>
          </a:xfrm>
          <a:prstGeom prst="rect">
            <a:avLst/>
          </a:prstGeom>
          <a:solidFill>
            <a:schemeClr val="accent5">
              <a:lumMod val="75000"/>
            </a:schemeClr>
          </a:solidFill>
          <a:ln w="9360">
            <a:solidFill>
              <a:srgbClr val="000000"/>
            </a:solidFill>
            <a:prstDash val="sysDot"/>
            <a:miter lim="800000"/>
            <a:headEnd/>
            <a:tailEnd/>
          </a:ln>
          <a:effectLst/>
        </p:spPr>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Lenin le entregó el poder al </a:t>
            </a:r>
            <a:r>
              <a:rPr lang="es-ES_tradnl" sz="1600" dirty="0" smtClean="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Congreso de los Sóviets</a:t>
            </a:r>
            <a:r>
              <a:rPr lang="es-ES_tradnl" sz="1600" dirty="0">
                <a:solidFill>
                  <a:srgbClr val="000000"/>
                </a:solidFill>
                <a:latin typeface="Arial" charset="0"/>
                <a:ea typeface="Lucida Sans Unicode" charset="0"/>
                <a:cs typeface="Lucida Sans Unicode" charset="0"/>
              </a:rPr>
              <a:t>, quienes eligen al nuevo gobierno denominado </a:t>
            </a:r>
            <a:r>
              <a:rPr lang="es-ES_tradnl" b="1" u="sng" dirty="0">
                <a:solidFill>
                  <a:srgbClr val="000000"/>
                </a:solidFill>
                <a:latin typeface="Arial" charset="0"/>
                <a:ea typeface="Lucida Sans Unicode" charset="0"/>
                <a:cs typeface="Lucida Sans Unicode" charset="0"/>
              </a:rPr>
              <a:t>Consejo de Comisarios del Pueblo</a:t>
            </a:r>
            <a:r>
              <a:rPr lang="es-ES_tradnl" sz="1600" dirty="0">
                <a:solidFill>
                  <a:srgbClr val="000000"/>
                </a:solidFill>
                <a:latin typeface="Arial" charset="0"/>
                <a:ea typeface="Lucida Sans Unicode" charset="0"/>
                <a:cs typeface="Lucida Sans Unicode" charset="0"/>
              </a:rPr>
              <a:t>, con Lenin como presidente.</a:t>
            </a:r>
          </a:p>
        </p:txBody>
      </p:sp>
      <p:sp>
        <p:nvSpPr>
          <p:cNvPr id="40971" name="AutoShape 11"/>
          <p:cNvSpPr>
            <a:spLocks noChangeArrowheads="1"/>
          </p:cNvSpPr>
          <p:nvPr/>
        </p:nvSpPr>
        <p:spPr bwMode="auto">
          <a:xfrm>
            <a:off x="4356100" y="4868863"/>
            <a:ext cx="720725" cy="358775"/>
          </a:xfrm>
          <a:custGeom>
            <a:avLst/>
            <a:gdLst>
              <a:gd name="T0" fmla="*/ 2147483647 w 21600"/>
              <a:gd name="T1" fmla="*/ 0 h 21600"/>
              <a:gd name="T2" fmla="*/ 0 w 21600"/>
              <a:gd name="T3" fmla="*/ 822050230 h 21600"/>
              <a:gd name="T4" fmla="*/ 2147483647 w 21600"/>
              <a:gd name="T5" fmla="*/ 1644096207 h 21600"/>
              <a:gd name="T6" fmla="*/ 2147483647 w 21600"/>
              <a:gd name="T7" fmla="*/ 82205023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a:solidFill>
              <a:srgbClr val="000000"/>
            </a:solidFill>
            <a:miter lim="800000"/>
            <a:headEnd/>
            <a:tailEnd/>
          </a:ln>
          <a:effectLst/>
        </p:spPr>
        <p:txBody>
          <a:bodyPr wrap="none" anchor="ctr"/>
          <a:lstStyle/>
          <a:p>
            <a:endParaRPr lang="es-ES"/>
          </a:p>
        </p:txBody>
      </p:sp>
      <p:sp>
        <p:nvSpPr>
          <p:cNvPr id="40972" name="AutoShape 12"/>
          <p:cNvSpPr>
            <a:spLocks noChangeArrowheads="1"/>
          </p:cNvSpPr>
          <p:nvPr/>
        </p:nvSpPr>
        <p:spPr bwMode="auto">
          <a:xfrm>
            <a:off x="5508625" y="5801782"/>
            <a:ext cx="3024188" cy="981075"/>
          </a:xfrm>
          <a:prstGeom prst="wave">
            <a:avLst>
              <a:gd name="adj1" fmla="val 9708"/>
              <a:gd name="adj2" fmla="val 444"/>
            </a:avLst>
          </a:prstGeom>
          <a:solidFill>
            <a:srgbClr val="FF33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nchor="ct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FFFFFF"/>
                </a:solidFill>
                <a:latin typeface="Arial" charset="0"/>
                <a:ea typeface="Lucida Sans Unicode" charset="0"/>
                <a:cs typeface="Lucida Sans Unicode" charset="0"/>
              </a:rPr>
              <a:t>La revolución bolchevique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FFFFFF"/>
                </a:solidFill>
                <a:latin typeface="Arial" charset="0"/>
                <a:ea typeface="Lucida Sans Unicode" charset="0"/>
                <a:cs typeface="Lucida Sans Unicode" charset="0"/>
              </a:rPr>
              <a:t>había triunfado</a:t>
            </a:r>
          </a:p>
        </p:txBody>
      </p:sp>
      <p:pic>
        <p:nvPicPr>
          <p:cNvPr id="13" name="12 Imagen" descr="toma del palacio de invierno.jpg"/>
          <p:cNvPicPr>
            <a:picLocks noChangeAspect="1"/>
          </p:cNvPicPr>
          <p:nvPr/>
        </p:nvPicPr>
        <p:blipFill>
          <a:blip r:embed="rId3" cstate="print"/>
          <a:stretch>
            <a:fillRect/>
          </a:stretch>
        </p:blipFill>
        <p:spPr>
          <a:xfrm>
            <a:off x="5172853" y="1438090"/>
            <a:ext cx="3575611" cy="2808312"/>
          </a:xfrm>
          <a:prstGeom prst="rect">
            <a:avLst/>
          </a:prstGeom>
        </p:spPr>
      </p:pic>
      <p:pic>
        <p:nvPicPr>
          <p:cNvPr id="14" name="13 Imagen" descr="Lenin arengando.jpg"/>
          <p:cNvPicPr>
            <a:picLocks noChangeAspect="1"/>
          </p:cNvPicPr>
          <p:nvPr/>
        </p:nvPicPr>
        <p:blipFill>
          <a:blip r:embed="rId4" cstate="print"/>
          <a:stretch>
            <a:fillRect/>
          </a:stretch>
        </p:blipFill>
        <p:spPr>
          <a:xfrm>
            <a:off x="395536" y="3140968"/>
            <a:ext cx="4104456" cy="3630865"/>
          </a:xfrm>
          <a:prstGeom prst="rect">
            <a:avLst/>
          </a:prstGeom>
        </p:spPr>
      </p:pic>
      <p:sp>
        <p:nvSpPr>
          <p:cNvPr id="10" name="Text Box 2"/>
          <p:cNvSpPr txBox="1">
            <a:spLocks noChangeArrowheads="1"/>
          </p:cNvSpPr>
          <p:nvPr/>
        </p:nvSpPr>
        <p:spPr bwMode="auto">
          <a:xfrm>
            <a:off x="188913" y="781044"/>
            <a:ext cx="4145358"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8.La Revolución de 1917: </a:t>
            </a:r>
            <a:r>
              <a:rPr lang="es-ES_tradnl" b="1" dirty="0">
                <a:solidFill>
                  <a:srgbClr val="000000"/>
                </a:solidFill>
                <a:latin typeface="Arial" charset="0"/>
                <a:ea typeface="Lucida Sans Unicode" charset="0"/>
                <a:cs typeface="Lucida Sans Unicode" charset="0"/>
              </a:rPr>
              <a:t>OCTUBRE</a:t>
            </a:r>
          </a:p>
        </p:txBody>
      </p:sp>
      <p:sp>
        <p:nvSpPr>
          <p:cNvPr id="12" name="11 Rectángulo"/>
          <p:cNvSpPr/>
          <p:nvPr/>
        </p:nvSpPr>
        <p:spPr>
          <a:xfrm>
            <a:off x="5440201" y="1183532"/>
            <a:ext cx="3034928" cy="523220"/>
          </a:xfrm>
          <a:prstGeom prst="rect">
            <a:avLst/>
          </a:prstGeom>
          <a:solidFill>
            <a:schemeClr val="accent1">
              <a:lumMod val="20000"/>
              <a:lumOff val="80000"/>
            </a:schemeClr>
          </a:solidFill>
          <a:ln>
            <a:solidFill>
              <a:schemeClr val="accent6">
                <a:lumMod val="60000"/>
                <a:lumOff val="40000"/>
              </a:schemeClr>
            </a:solidFill>
          </a:ln>
        </p:spPr>
        <p:txBody>
          <a:bodyPr wrap="square">
            <a:spAutoFit/>
          </a:bodyPr>
          <a:lstStyle/>
          <a:p>
            <a:pPr lvl="0" algn="ctr" defTabSz="449263">
              <a:spcBef>
                <a:spcPts val="875"/>
              </a:spcBef>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b="1" dirty="0">
                <a:solidFill>
                  <a:srgbClr val="000000"/>
                </a:solidFill>
                <a:latin typeface="Arial" charset="0"/>
                <a:ea typeface="Lucida Sans Unicode" charset="0"/>
                <a:cs typeface="Lucida Sans Unicode" charset="0"/>
              </a:rPr>
              <a:t>TOMA DEL PALACIO DE INVIERNO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93675" y="882642"/>
            <a:ext cx="7043499"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9.El nacimiento de la </a:t>
            </a:r>
            <a:r>
              <a:rPr lang="es-ES_tradnl" b="1" dirty="0">
                <a:solidFill>
                  <a:srgbClr val="000000"/>
                </a:solidFill>
                <a:latin typeface="Arial" charset="0"/>
                <a:ea typeface="Lucida Sans Unicode" charset="0"/>
                <a:cs typeface="Lucida Sans Unicode" charset="0"/>
              </a:rPr>
              <a:t>URSS: EL TRIUNFO DE LA REVOLUCIÓN</a:t>
            </a:r>
          </a:p>
        </p:txBody>
      </p:sp>
      <p:sp>
        <p:nvSpPr>
          <p:cNvPr id="43011" name="Text Box 3"/>
          <p:cNvSpPr txBox="1">
            <a:spLocks noChangeArrowheads="1"/>
          </p:cNvSpPr>
          <p:nvPr/>
        </p:nvSpPr>
        <p:spPr bwMode="auto">
          <a:xfrm>
            <a:off x="250824" y="1413399"/>
            <a:ext cx="8497640" cy="586957"/>
          </a:xfrm>
          <a:prstGeom prst="rect">
            <a:avLst/>
          </a:prstGeom>
          <a:ln w="9525">
            <a:noFill/>
            <a:round/>
            <a:headEnd/>
            <a:tailEnd/>
          </a:ln>
          <a:effectLst/>
        </p:spPr>
        <p:style>
          <a:lnRef idx="0">
            <a:scrgbClr r="0" g="0" b="0"/>
          </a:lnRef>
          <a:fillRef idx="1002">
            <a:schemeClr val="lt2"/>
          </a:fillRef>
          <a:effectRef idx="0">
            <a:scrgbClr r="0" g="0" b="0"/>
          </a:effectRef>
          <a:fontRef idx="major"/>
        </p:style>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Rusia se había convertido en el primer país del mundo donde un partido obrero alcanzaba el poder. Pero seguía siendo un país en crisis, sin infraestructuras y, lo peor, en guerra.</a:t>
            </a:r>
          </a:p>
        </p:txBody>
      </p:sp>
      <p:sp>
        <p:nvSpPr>
          <p:cNvPr id="43013" name="Text Box 5"/>
          <p:cNvSpPr txBox="1">
            <a:spLocks noChangeArrowheads="1"/>
          </p:cNvSpPr>
          <p:nvPr/>
        </p:nvSpPr>
        <p:spPr bwMode="auto">
          <a:xfrm>
            <a:off x="899592" y="2132856"/>
            <a:ext cx="7704856" cy="586957"/>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Nacionalidades:</a:t>
            </a:r>
            <a:r>
              <a:rPr lang="es-ES_tradnl" sz="1600" dirty="0">
                <a:solidFill>
                  <a:srgbClr val="000000"/>
                </a:solidFill>
                <a:latin typeface="Arial" charset="0"/>
                <a:ea typeface="Lucida Sans Unicode" charset="0"/>
                <a:cs typeface="Lucida Sans Unicode" charset="0"/>
              </a:rPr>
              <a:t>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igualdad y soberanía </a:t>
            </a:r>
            <a:r>
              <a:rPr lang="es-ES_tradnl" sz="1600" dirty="0" smtClean="0">
                <a:solidFill>
                  <a:srgbClr val="000000"/>
                </a:solidFill>
                <a:latin typeface="Arial" charset="0"/>
                <a:ea typeface="Lucida Sans Unicode" charset="0"/>
                <a:cs typeface="Lucida Sans Unicode" charset="0"/>
              </a:rPr>
              <a:t>de </a:t>
            </a:r>
            <a:r>
              <a:rPr lang="es-ES_tradnl" sz="1600" dirty="0">
                <a:solidFill>
                  <a:srgbClr val="000000"/>
                </a:solidFill>
                <a:latin typeface="Arial" charset="0"/>
                <a:ea typeface="Lucida Sans Unicode" charset="0"/>
                <a:cs typeface="Lucida Sans Unicode" charset="0"/>
              </a:rPr>
              <a:t>los pueblos </a:t>
            </a:r>
            <a:r>
              <a:rPr lang="es-ES_tradnl" sz="1600" dirty="0" smtClean="0">
                <a:solidFill>
                  <a:srgbClr val="000000"/>
                </a:solidFill>
                <a:latin typeface="Arial" charset="0"/>
                <a:ea typeface="Lucida Sans Unicode" charset="0"/>
                <a:cs typeface="Lucida Sans Unicode" charset="0"/>
              </a:rPr>
              <a:t>rusos y </a:t>
            </a:r>
            <a:r>
              <a:rPr lang="es-ES_tradnl" sz="1600" dirty="0">
                <a:solidFill>
                  <a:srgbClr val="000000"/>
                </a:solidFill>
                <a:latin typeface="Arial" charset="0"/>
                <a:ea typeface="Lucida Sans Unicode" charset="0"/>
                <a:cs typeface="Lucida Sans Unicode" charset="0"/>
              </a:rPr>
              <a:t>derecho a la </a:t>
            </a:r>
            <a:r>
              <a:rPr lang="es-ES_tradnl" sz="1600" dirty="0" err="1">
                <a:solidFill>
                  <a:srgbClr val="000000"/>
                </a:solidFill>
                <a:latin typeface="Arial" charset="0"/>
                <a:ea typeface="Lucida Sans Unicode" charset="0"/>
                <a:cs typeface="Lucida Sans Unicode" charset="0"/>
              </a:rPr>
              <a:t>autoderminación</a:t>
            </a:r>
            <a:r>
              <a:rPr lang="es-ES_tradnl" sz="1600" dirty="0">
                <a:solidFill>
                  <a:srgbClr val="000000"/>
                </a:solidFill>
                <a:latin typeface="Arial" charset="0"/>
                <a:ea typeface="Lucida Sans Unicode" charset="0"/>
                <a:cs typeface="Lucida Sans Unicode" charset="0"/>
              </a:rPr>
              <a:t>.</a:t>
            </a:r>
          </a:p>
        </p:txBody>
      </p:sp>
      <p:sp>
        <p:nvSpPr>
          <p:cNvPr id="43014" name="Rectangle 6"/>
          <p:cNvSpPr>
            <a:spLocks noChangeArrowheads="1"/>
          </p:cNvSpPr>
          <p:nvPr/>
        </p:nvSpPr>
        <p:spPr bwMode="auto">
          <a:xfrm>
            <a:off x="2699792" y="6021288"/>
            <a:ext cx="4032448" cy="5869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squar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Paz:</a:t>
            </a:r>
            <a:r>
              <a:rPr lang="es-ES_tradnl" sz="1600" dirty="0">
                <a:solidFill>
                  <a:srgbClr val="000000"/>
                </a:solidFill>
                <a:latin typeface="Arial" charset="0"/>
                <a:ea typeface="Lucida Sans Unicode" charset="0"/>
                <a:cs typeface="Lucida Sans Unicode" charset="0"/>
              </a:rPr>
              <a:t>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Tratado de </a:t>
            </a:r>
            <a:r>
              <a:rPr lang="es-ES_tradnl" sz="1600" dirty="0" smtClean="0">
                <a:solidFill>
                  <a:srgbClr val="000000"/>
                </a:solidFill>
                <a:latin typeface="Arial" charset="0"/>
                <a:ea typeface="Lucida Sans Unicode" charset="0"/>
                <a:cs typeface="Lucida Sans Unicode" charset="0"/>
              </a:rPr>
              <a:t>Brest-</a:t>
            </a:r>
            <a:r>
              <a:rPr lang="es-ES_tradnl" sz="1600" dirty="0" err="1" smtClean="0">
                <a:solidFill>
                  <a:srgbClr val="000000"/>
                </a:solidFill>
                <a:latin typeface="Arial" charset="0"/>
                <a:ea typeface="Lucida Sans Unicode" charset="0"/>
                <a:cs typeface="Lucida Sans Unicode" charset="0"/>
              </a:rPr>
              <a:t>Litovsk</a:t>
            </a:r>
            <a:endParaRPr lang="es-ES_tradnl" sz="1600" dirty="0">
              <a:solidFill>
                <a:srgbClr val="000000"/>
              </a:solidFill>
              <a:latin typeface="Arial" charset="0"/>
              <a:ea typeface="Lucida Sans Unicode" charset="0"/>
              <a:cs typeface="Lucida Sans Unicode" charset="0"/>
            </a:endParaRPr>
          </a:p>
        </p:txBody>
      </p:sp>
      <p:sp>
        <p:nvSpPr>
          <p:cNvPr id="43015" name="Rectangle 7"/>
          <p:cNvSpPr>
            <a:spLocks noChangeArrowheads="1"/>
          </p:cNvSpPr>
          <p:nvPr/>
        </p:nvSpPr>
        <p:spPr bwMode="auto">
          <a:xfrm>
            <a:off x="0" y="3429000"/>
            <a:ext cx="2232025" cy="13112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Sobre la tierra:</a:t>
            </a:r>
            <a:r>
              <a:rPr lang="es-ES_tradnl" sz="1600" dirty="0">
                <a:solidFill>
                  <a:srgbClr val="000000"/>
                </a:solidFill>
                <a:latin typeface="Arial" charset="0"/>
                <a:ea typeface="Lucida Sans Unicode" charset="0"/>
                <a:cs typeface="Lucida Sans Unicode" charset="0"/>
              </a:rPr>
              <a:t> expropiación de las grandes propiedades sin contrapartida económica.</a:t>
            </a:r>
          </a:p>
        </p:txBody>
      </p:sp>
      <p:sp>
        <p:nvSpPr>
          <p:cNvPr id="43016" name="Rectangle 8"/>
          <p:cNvSpPr>
            <a:spLocks noChangeArrowheads="1"/>
          </p:cNvSpPr>
          <p:nvPr/>
        </p:nvSpPr>
        <p:spPr bwMode="auto">
          <a:xfrm>
            <a:off x="7380312" y="3789040"/>
            <a:ext cx="1568450" cy="10668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Empresas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industriales:</a:t>
            </a:r>
            <a:r>
              <a:rPr lang="es-ES_tradnl" sz="1600" dirty="0">
                <a:solidFill>
                  <a:srgbClr val="000000"/>
                </a:solidFill>
                <a:latin typeface="Arial" charset="0"/>
                <a:ea typeface="Lucida Sans Unicode" charset="0"/>
                <a:cs typeface="Lucida Sans Unicode" charset="0"/>
              </a:rPr>
              <a:t>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bajo control de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los soviets.</a:t>
            </a:r>
          </a:p>
        </p:txBody>
      </p:sp>
      <p:sp>
        <p:nvSpPr>
          <p:cNvPr id="13" name="12 Llamada de flecha cuádruple"/>
          <p:cNvSpPr/>
          <p:nvPr/>
        </p:nvSpPr>
        <p:spPr>
          <a:xfrm>
            <a:off x="2232024" y="2789480"/>
            <a:ext cx="5148287" cy="3231808"/>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smtClean="0">
                <a:solidFill>
                  <a:srgbClr val="000000"/>
                </a:solidFill>
                <a:latin typeface="Arial" charset="0"/>
                <a:ea typeface="Lucida Sans Unicode" charset="0"/>
                <a:cs typeface="Lucida Sans Unicode" charset="0"/>
              </a:rPr>
              <a:t>El </a:t>
            </a:r>
            <a:r>
              <a:rPr lang="es-ES_tradnl" b="1" dirty="0" smtClean="0">
                <a:solidFill>
                  <a:srgbClr val="000000"/>
                </a:solidFill>
                <a:latin typeface="Arial" charset="0"/>
                <a:ea typeface="Lucida Sans Unicode" charset="0"/>
                <a:cs typeface="Lucida Sans Unicode" charset="0"/>
              </a:rPr>
              <a:t>Consejo de Comisarios del Pueblo</a:t>
            </a:r>
            <a:r>
              <a:rPr lang="es-ES_tradnl" dirty="0" smtClean="0">
                <a:solidFill>
                  <a:srgbClr val="000000"/>
                </a:solidFill>
                <a:latin typeface="Arial" charset="0"/>
                <a:ea typeface="Lucida Sans Unicode" charset="0"/>
                <a:cs typeface="Lucida Sans Unicode" charset="0"/>
              </a:rPr>
              <a:t> estableció una serie de decretos para satisfacer al pueblo</a:t>
            </a:r>
            <a:endParaRPr lang="es-ES" dirty="0"/>
          </a:p>
        </p:txBody>
      </p:sp>
      <p:sp>
        <p:nvSpPr>
          <p:cNvPr id="9" name="Rectángulo 8"/>
          <p:cNvSpPr/>
          <p:nvPr/>
        </p:nvSpPr>
        <p:spPr>
          <a:xfrm>
            <a:off x="6984396" y="6374233"/>
            <a:ext cx="180000" cy="1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P spid="43013" grpId="0" animBg="1"/>
      <p:bldP spid="43014" grpId="0" animBg="1"/>
      <p:bldP spid="43015" grpId="0" animBg="1"/>
      <p:bldP spid="43016" grpId="0" animBg="1"/>
      <p:bldP spid="1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250825" y="1891228"/>
            <a:ext cx="4249738" cy="13256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enero de 1918 se reúne la </a:t>
            </a:r>
            <a:r>
              <a:rPr lang="es-ES_tradnl" sz="1600" b="1" dirty="0">
                <a:solidFill>
                  <a:srgbClr val="000000"/>
                </a:solidFill>
                <a:latin typeface="Arial" charset="0"/>
                <a:ea typeface="Lucida Sans Unicode" charset="0"/>
                <a:cs typeface="Lucida Sans Unicode" charset="0"/>
              </a:rPr>
              <a:t>Asamblea Constituyente </a:t>
            </a:r>
            <a:r>
              <a:rPr lang="es-ES_tradnl" sz="1600" dirty="0">
                <a:solidFill>
                  <a:srgbClr val="000000"/>
                </a:solidFill>
                <a:latin typeface="Arial" charset="0"/>
                <a:ea typeface="Lucida Sans Unicode" charset="0"/>
                <a:cs typeface="Lucida Sans Unicode" charset="0"/>
              </a:rPr>
              <a:t>con mayoría del Partido Socialista Revolucionario </a:t>
            </a:r>
            <a:r>
              <a:rPr lang="es-ES_tradnl" sz="1600" dirty="0" smtClean="0">
                <a:solidFill>
                  <a:srgbClr val="000000"/>
                </a:solidFill>
                <a:latin typeface="Arial" charset="0"/>
                <a:ea typeface="Lucida Sans Unicode" charset="0"/>
                <a:cs typeface="Lucida Sans Unicode" charset="0"/>
              </a:rPr>
              <a:t>(SR</a:t>
            </a:r>
            <a:r>
              <a:rPr lang="es-ES_tradnl" sz="1600" dirty="0">
                <a:solidFill>
                  <a:srgbClr val="000000"/>
                </a:solidFill>
                <a:latin typeface="Arial" charset="0"/>
                <a:ea typeface="Lucida Sans Unicode" charset="0"/>
                <a:cs typeface="Lucida Sans Unicode" charset="0"/>
              </a:rPr>
              <a:t>). Lenin la disuelve y fundamenta la revolución comunista soviética en </a:t>
            </a:r>
            <a:r>
              <a:rPr lang="es-ES_tradnl" sz="1600" b="1" dirty="0">
                <a:solidFill>
                  <a:srgbClr val="000000"/>
                </a:solidFill>
                <a:latin typeface="Arial" charset="0"/>
                <a:ea typeface="Lucida Sans Unicode" charset="0"/>
                <a:cs typeface="Lucida Sans Unicode" charset="0"/>
              </a:rPr>
              <a:t>dos pilares:</a:t>
            </a:r>
          </a:p>
        </p:txBody>
      </p:sp>
      <p:sp>
        <p:nvSpPr>
          <p:cNvPr id="45060" name="Text Box 4"/>
          <p:cNvSpPr txBox="1">
            <a:spLocks noChangeArrowheads="1"/>
          </p:cNvSpPr>
          <p:nvPr/>
        </p:nvSpPr>
        <p:spPr bwMode="auto">
          <a:xfrm>
            <a:off x="5364163" y="1840429"/>
            <a:ext cx="1225550" cy="586957"/>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Poder de los soviets</a:t>
            </a:r>
          </a:p>
        </p:txBody>
      </p:sp>
      <p:sp>
        <p:nvSpPr>
          <p:cNvPr id="45061" name="Text Box 5"/>
          <p:cNvSpPr txBox="1">
            <a:spLocks noChangeArrowheads="1"/>
          </p:cNvSpPr>
          <p:nvPr/>
        </p:nvSpPr>
        <p:spPr bwMode="auto">
          <a:xfrm>
            <a:off x="5364163" y="2559567"/>
            <a:ext cx="1439862" cy="58102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a:spAutoFit/>
          </a:bodyPr>
          <a:lstStyle/>
          <a:p>
            <a:pPr algn="ct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Dictadura del proletariado</a:t>
            </a:r>
          </a:p>
        </p:txBody>
      </p:sp>
      <p:cxnSp>
        <p:nvCxnSpPr>
          <p:cNvPr id="45062" name="AutoShape 6"/>
          <p:cNvCxnSpPr>
            <a:cxnSpLocks noChangeShapeType="1"/>
            <a:stCxn id="45059" idx="3"/>
            <a:endCxn id="45060" idx="1"/>
          </p:cNvCxnSpPr>
          <p:nvPr/>
        </p:nvCxnSpPr>
        <p:spPr bwMode="auto">
          <a:xfrm flipV="1">
            <a:off x="4500563" y="2133908"/>
            <a:ext cx="863600" cy="420130"/>
          </a:xfrm>
          <a:prstGeom prst="straightConnector1">
            <a:avLst/>
          </a:prstGeom>
          <a:noFill/>
          <a:ln w="9360">
            <a:solidFill>
              <a:srgbClr val="000000"/>
            </a:solidFill>
            <a:miter lim="800000"/>
            <a:headEnd/>
            <a:tailEnd type="triangle" w="med" len="med"/>
          </a:ln>
          <a:effectLst/>
        </p:spPr>
      </p:cxnSp>
      <p:cxnSp>
        <p:nvCxnSpPr>
          <p:cNvPr id="45063" name="AutoShape 7"/>
          <p:cNvCxnSpPr>
            <a:cxnSpLocks noChangeShapeType="1"/>
            <a:stCxn id="45059" idx="3"/>
            <a:endCxn id="45061" idx="1"/>
          </p:cNvCxnSpPr>
          <p:nvPr/>
        </p:nvCxnSpPr>
        <p:spPr bwMode="auto">
          <a:xfrm>
            <a:off x="4500563" y="2554038"/>
            <a:ext cx="863600" cy="296042"/>
          </a:xfrm>
          <a:prstGeom prst="straightConnector1">
            <a:avLst/>
          </a:prstGeom>
          <a:noFill/>
          <a:ln w="9360">
            <a:solidFill>
              <a:srgbClr val="000000"/>
            </a:solidFill>
            <a:miter lim="800000"/>
            <a:headEnd/>
            <a:tailEnd type="triangle" w="med" len="med"/>
          </a:ln>
          <a:effectLst/>
        </p:spPr>
      </p:cxnSp>
      <p:sp>
        <p:nvSpPr>
          <p:cNvPr id="45064" name="Text Box 8"/>
          <p:cNvSpPr txBox="1">
            <a:spLocks noChangeArrowheads="1"/>
          </p:cNvSpPr>
          <p:nvPr/>
        </p:nvSpPr>
        <p:spPr bwMode="auto">
          <a:xfrm>
            <a:off x="6911976" y="1911867"/>
            <a:ext cx="2181225" cy="1079399"/>
          </a:xfrm>
          <a:prstGeom prst="rect">
            <a:avLst/>
          </a:prstGeom>
          <a:solidFill>
            <a:srgbClr val="00B0F0"/>
          </a:solidFill>
          <a:ln w="9525">
            <a:noFill/>
            <a:round/>
            <a:headEnd/>
            <a:tailEnd/>
          </a:ln>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julio se aprueba la </a:t>
            </a:r>
            <a:r>
              <a:rPr lang="es-ES_tradnl" sz="1600" b="1" dirty="0">
                <a:solidFill>
                  <a:srgbClr val="000000"/>
                </a:solidFill>
                <a:latin typeface="Arial" charset="0"/>
                <a:ea typeface="Lucida Sans Unicode" charset="0"/>
                <a:cs typeface="Lucida Sans Unicode" charset="0"/>
              </a:rPr>
              <a:t>primera constitución soviética</a:t>
            </a:r>
          </a:p>
        </p:txBody>
      </p:sp>
      <p:sp>
        <p:nvSpPr>
          <p:cNvPr id="45065" name="Text Box 9"/>
          <p:cNvSpPr txBox="1">
            <a:spLocks noChangeArrowheads="1"/>
          </p:cNvSpPr>
          <p:nvPr/>
        </p:nvSpPr>
        <p:spPr bwMode="auto">
          <a:xfrm>
            <a:off x="250825" y="3641725"/>
            <a:ext cx="3313113" cy="206428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El gobierno fija un primer objetivo: firmar la paz. </a:t>
            </a:r>
            <a:r>
              <a:rPr lang="es-ES_tradnl" sz="1600" b="1" dirty="0">
                <a:solidFill>
                  <a:srgbClr val="000000"/>
                </a:solidFill>
                <a:latin typeface="Arial" charset="0"/>
                <a:ea typeface="Lucida Sans Unicode" charset="0"/>
                <a:cs typeface="Lucida Sans Unicode" charset="0"/>
              </a:rPr>
              <a:t>Lenin pensaba que la paz era asegurar la pervivencia de la revolución. </a:t>
            </a:r>
            <a:r>
              <a:rPr lang="es-ES_tradnl" sz="1600" b="1" dirty="0" err="1">
                <a:solidFill>
                  <a:srgbClr val="000000"/>
                </a:solidFill>
                <a:latin typeface="Arial" charset="0"/>
                <a:ea typeface="Lucida Sans Unicode" charset="0"/>
                <a:cs typeface="Lucida Sans Unicode" charset="0"/>
              </a:rPr>
              <a:t>Trostky</a:t>
            </a:r>
            <a:r>
              <a:rPr lang="es-ES_tradnl" sz="1600" dirty="0">
                <a:solidFill>
                  <a:srgbClr val="000000"/>
                </a:solidFill>
                <a:latin typeface="Arial" charset="0"/>
                <a:ea typeface="Lucida Sans Unicode" charset="0"/>
                <a:cs typeface="Lucida Sans Unicode" charset="0"/>
              </a:rPr>
              <a:t>, más radical, que la guerra era el vehículo para exportar las ideas revolucionarias fuera de Rusia. </a:t>
            </a:r>
          </a:p>
        </p:txBody>
      </p:sp>
      <p:sp>
        <p:nvSpPr>
          <p:cNvPr id="45066" name="Text Box 10"/>
          <p:cNvSpPr txBox="1">
            <a:spLocks noChangeArrowheads="1"/>
          </p:cNvSpPr>
          <p:nvPr/>
        </p:nvSpPr>
        <p:spPr bwMode="auto">
          <a:xfrm>
            <a:off x="4356100" y="4005263"/>
            <a:ext cx="4787900" cy="71519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spAutoFit/>
          </a:bodyPr>
          <a:lstStyle/>
          <a:p>
            <a:pP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Diciembre 1917: armisticio con Austria-</a:t>
            </a:r>
            <a:r>
              <a:rPr lang="es-ES_tradnl" sz="1600" dirty="0" smtClean="0">
                <a:solidFill>
                  <a:srgbClr val="000000"/>
                </a:solidFill>
                <a:latin typeface="Arial" charset="0"/>
                <a:ea typeface="Lucida Sans Unicode" charset="0"/>
                <a:cs typeface="Lucida Sans Unicode" charset="0"/>
              </a:rPr>
              <a:t>Hungría</a:t>
            </a:r>
            <a:endParaRPr lang="es-ES_tradnl" sz="1600" dirty="0">
              <a:solidFill>
                <a:srgbClr val="000000"/>
              </a:solidFill>
              <a:latin typeface="Arial" charset="0"/>
              <a:ea typeface="Lucida Sans Unicode" charset="0"/>
              <a:cs typeface="Lucida Sans Unicode" charset="0"/>
            </a:endParaRPr>
          </a:p>
          <a:p>
            <a:pP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Marzo 1918: </a:t>
            </a:r>
            <a:r>
              <a:rPr lang="es-ES_tradnl" sz="1600" b="1" dirty="0">
                <a:solidFill>
                  <a:srgbClr val="000000"/>
                </a:solidFill>
                <a:latin typeface="Arial" charset="0"/>
                <a:ea typeface="Lucida Sans Unicode" charset="0"/>
                <a:cs typeface="Lucida Sans Unicode" charset="0"/>
              </a:rPr>
              <a:t>Paz de Brest-</a:t>
            </a:r>
            <a:r>
              <a:rPr lang="es-ES_tradnl" sz="1600" b="1" dirty="0" err="1">
                <a:solidFill>
                  <a:srgbClr val="000000"/>
                </a:solidFill>
                <a:latin typeface="Arial" charset="0"/>
                <a:ea typeface="Lucida Sans Unicode" charset="0"/>
                <a:cs typeface="Lucida Sans Unicode" charset="0"/>
              </a:rPr>
              <a:t>Litovsk</a:t>
            </a:r>
            <a:r>
              <a:rPr lang="es-ES_tradnl" sz="1600" dirty="0">
                <a:solidFill>
                  <a:srgbClr val="000000"/>
                </a:solidFill>
                <a:latin typeface="Arial" charset="0"/>
                <a:ea typeface="Lucida Sans Unicode" charset="0"/>
                <a:cs typeface="Lucida Sans Unicode" charset="0"/>
              </a:rPr>
              <a:t> con Alemania</a:t>
            </a:r>
          </a:p>
        </p:txBody>
      </p:sp>
      <p:sp>
        <p:nvSpPr>
          <p:cNvPr id="45067" name="Text Box 11"/>
          <p:cNvSpPr txBox="1">
            <a:spLocks noChangeArrowheads="1"/>
          </p:cNvSpPr>
          <p:nvPr/>
        </p:nvSpPr>
        <p:spPr bwMode="auto">
          <a:xfrm>
            <a:off x="5651500" y="4840293"/>
            <a:ext cx="3097213" cy="6413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200" dirty="0">
                <a:solidFill>
                  <a:srgbClr val="000000"/>
                </a:solidFill>
                <a:latin typeface="Arial" charset="0"/>
                <a:ea typeface="Lucida Sans Unicode" charset="0"/>
                <a:cs typeface="Lucida Sans Unicode" charset="0"/>
              </a:rPr>
              <a:t>Rusia perdía 800.000 km2 y ¼ de población, más gran parte de los recursos económicos e industriales.</a:t>
            </a:r>
          </a:p>
        </p:txBody>
      </p:sp>
      <p:sp>
        <p:nvSpPr>
          <p:cNvPr id="45068" name="AutoShape 12"/>
          <p:cNvSpPr>
            <a:spLocks noChangeArrowheads="1"/>
          </p:cNvSpPr>
          <p:nvPr/>
        </p:nvSpPr>
        <p:spPr bwMode="auto">
          <a:xfrm>
            <a:off x="3640668" y="3959233"/>
            <a:ext cx="647700" cy="358775"/>
          </a:xfrm>
          <a:custGeom>
            <a:avLst/>
            <a:gdLst>
              <a:gd name="T0" fmla="*/ 485775 w 21600"/>
              <a:gd name="T1" fmla="*/ 0 h 21600"/>
              <a:gd name="T2" fmla="*/ 0 w 21600"/>
              <a:gd name="T3" fmla="*/ 179388 h 21600"/>
              <a:gd name="T4" fmla="*/ 485775 w 21600"/>
              <a:gd name="T5" fmla="*/ 358775 h 21600"/>
              <a:gd name="T6" fmla="*/ 647700 w 21600"/>
              <a:gd name="T7" fmla="*/ 179388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360">
            <a:solidFill>
              <a:srgbClr val="000000"/>
            </a:solidFill>
            <a:miter lim="800000"/>
            <a:headEnd/>
            <a:tailEnd/>
          </a:ln>
          <a:effectLst>
            <a:outerShdw dist="71785" dir="2700000" algn="ctr" rotWithShape="0">
              <a:srgbClr val="808080"/>
            </a:outerShdw>
          </a:effectLst>
        </p:spPr>
        <p:txBody>
          <a:bodyPr wrap="none" anchor="ctr"/>
          <a:lstStyle/>
          <a:p>
            <a:endParaRPr lang="es-ES"/>
          </a:p>
        </p:txBody>
      </p:sp>
      <p:sp>
        <p:nvSpPr>
          <p:cNvPr id="14" name="Text Box 2"/>
          <p:cNvSpPr txBox="1">
            <a:spLocks noChangeArrowheads="1"/>
          </p:cNvSpPr>
          <p:nvPr/>
        </p:nvSpPr>
        <p:spPr bwMode="auto">
          <a:xfrm>
            <a:off x="193675" y="882642"/>
            <a:ext cx="7043499"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9.El nacimiento de la </a:t>
            </a:r>
            <a:r>
              <a:rPr lang="es-ES_tradnl" b="1" dirty="0">
                <a:solidFill>
                  <a:srgbClr val="000000"/>
                </a:solidFill>
                <a:latin typeface="Arial" charset="0"/>
                <a:ea typeface="Lucida Sans Unicode" charset="0"/>
                <a:cs typeface="Lucida Sans Unicode" charset="0"/>
              </a:rPr>
              <a:t>URSS: EL TRIUNFO DE LA REVOLUCIÓN</a:t>
            </a:r>
          </a:p>
        </p:txBody>
      </p:sp>
      <p:sp>
        <p:nvSpPr>
          <p:cNvPr id="2" name="Explosión 1 1"/>
          <p:cNvSpPr/>
          <p:nvPr/>
        </p:nvSpPr>
        <p:spPr>
          <a:xfrm>
            <a:off x="4822290" y="5791203"/>
            <a:ext cx="4248150" cy="914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p:nvSpPr>
        <p:spPr>
          <a:xfrm>
            <a:off x="5202209" y="6038339"/>
            <a:ext cx="3697847" cy="338554"/>
          </a:xfrm>
          <a:prstGeom prst="rect">
            <a:avLst/>
          </a:prstGeom>
        </p:spPr>
        <p:txBody>
          <a:bodyPr wrap="none">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Se había salvado la </a:t>
            </a:r>
            <a:r>
              <a:rPr lang="es-ES_tradnl" sz="1600" dirty="0" smtClean="0">
                <a:solidFill>
                  <a:srgbClr val="000000"/>
                </a:solidFill>
                <a:latin typeface="Arial" charset="0"/>
                <a:ea typeface="Lucida Sans Unicode" charset="0"/>
                <a:cs typeface="Lucida Sans Unicode" charset="0"/>
              </a:rPr>
              <a:t>Revolución, pero..</a:t>
            </a:r>
            <a:endParaRPr lang="es-ES_tradnl" sz="1600" dirty="0">
              <a:solidFill>
                <a:srgbClr val="000000"/>
              </a:solidFill>
              <a:latin typeface="Arial" charset="0"/>
              <a:ea typeface="Lucida Sans Unicode" charset="0"/>
              <a:cs typeface="Lucida Sans Unicode" charset="0"/>
            </a:endParaRPr>
          </a:p>
        </p:txBody>
      </p:sp>
      <p:cxnSp>
        <p:nvCxnSpPr>
          <p:cNvPr id="5" name="Conector angular 4"/>
          <p:cNvCxnSpPr>
            <a:stCxn id="45066" idx="1"/>
          </p:cNvCxnSpPr>
          <p:nvPr/>
        </p:nvCxnSpPr>
        <p:spPr>
          <a:xfrm rot="10800000" flipH="1" flipV="1">
            <a:off x="4356100" y="4362861"/>
            <a:ext cx="1295400" cy="903405"/>
          </a:xfrm>
          <a:prstGeom prst="bentConnector3">
            <a:avLst>
              <a:gd name="adj1" fmla="val -17647"/>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0" grpId="0" animBg="1"/>
      <p:bldP spid="45061" grpId="0" animBg="1"/>
      <p:bldP spid="45064" grpId="0" animBg="1"/>
      <p:bldP spid="45065" grpId="0" animBg="1"/>
      <p:bldP spid="45066" grpId="0" animBg="1"/>
      <p:bldP spid="45067"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694259"/>
            <a:ext cx="8892480" cy="1216025"/>
          </a:xfrm>
        </p:spPr>
        <p:txBody>
          <a:bodyPr/>
          <a:lstStyle/>
          <a:p>
            <a:r>
              <a:rPr lang="es-ES" dirty="0" smtClean="0"/>
              <a:t>Tratado de Brest-</a:t>
            </a:r>
            <a:r>
              <a:rPr lang="es-ES" dirty="0" err="1" smtClean="0"/>
              <a:t>Litovsk</a:t>
            </a:r>
            <a:r>
              <a:rPr lang="es-ES" dirty="0" smtClean="0"/>
              <a:t> 3/3/1918</a:t>
            </a:r>
            <a:endParaRPr lang="es-ES" dirty="0"/>
          </a:p>
        </p:txBody>
      </p:sp>
      <p:pic>
        <p:nvPicPr>
          <p:cNvPr id="4" name="3 Marcador de contenido" descr="brest litovsk.jpg"/>
          <p:cNvPicPr>
            <a:picLocks noGrp="1" noChangeAspect="1"/>
          </p:cNvPicPr>
          <p:nvPr>
            <p:ph idx="1"/>
          </p:nvPr>
        </p:nvPicPr>
        <p:blipFill>
          <a:blip r:embed="rId2" cstate="print"/>
          <a:stretch>
            <a:fillRect/>
          </a:stretch>
        </p:blipFill>
        <p:spPr>
          <a:xfrm>
            <a:off x="251520" y="1759159"/>
            <a:ext cx="4449346" cy="5098841"/>
          </a:xfrm>
        </p:spPr>
      </p:pic>
      <p:sp>
        <p:nvSpPr>
          <p:cNvPr id="5" name="4 CuadroTexto"/>
          <p:cNvSpPr txBox="1"/>
          <p:nvPr/>
        </p:nvSpPr>
        <p:spPr>
          <a:xfrm>
            <a:off x="5148064" y="2204864"/>
            <a:ext cx="3744416" cy="45243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smtClean="0">
                <a:solidFill>
                  <a:schemeClr val="bg1">
                    <a:lumMod val="60000"/>
                    <a:lumOff val="40000"/>
                  </a:schemeClr>
                </a:solidFill>
              </a:rPr>
              <a:t>Rusia renuncia a Finlandia, Ucrania, Estonia y Letonia, que serán independientes.</a:t>
            </a:r>
          </a:p>
          <a:p>
            <a:endParaRPr lang="es-ES" dirty="0">
              <a:solidFill>
                <a:schemeClr val="bg1">
                  <a:lumMod val="60000"/>
                  <a:lumOff val="40000"/>
                </a:schemeClr>
              </a:solidFill>
            </a:endParaRPr>
          </a:p>
          <a:p>
            <a:r>
              <a:rPr lang="es-ES" dirty="0" smtClean="0">
                <a:solidFill>
                  <a:schemeClr val="bg1">
                    <a:lumMod val="60000"/>
                    <a:lumOff val="40000"/>
                  </a:schemeClr>
                </a:solidFill>
              </a:rPr>
              <a:t>A Lituania y Bielorrusia que quedan ocupadas por Alemania y que más tarde serán independientes.</a:t>
            </a:r>
          </a:p>
          <a:p>
            <a:endParaRPr lang="es-ES" dirty="0">
              <a:solidFill>
                <a:schemeClr val="bg1">
                  <a:lumMod val="60000"/>
                  <a:lumOff val="40000"/>
                </a:schemeClr>
              </a:solidFill>
            </a:endParaRPr>
          </a:p>
          <a:p>
            <a:r>
              <a:rPr lang="es-ES" dirty="0" smtClean="0">
                <a:solidFill>
                  <a:schemeClr val="bg1">
                    <a:lumMod val="60000"/>
                    <a:lumOff val="40000"/>
                  </a:schemeClr>
                </a:solidFill>
              </a:rPr>
              <a:t>A Besarabia que pasa a Rumania</a:t>
            </a:r>
          </a:p>
          <a:p>
            <a:endParaRPr lang="es-ES" dirty="0">
              <a:solidFill>
                <a:schemeClr val="bg1">
                  <a:lumMod val="60000"/>
                  <a:lumOff val="40000"/>
                </a:schemeClr>
              </a:solidFill>
            </a:endParaRPr>
          </a:p>
          <a:p>
            <a:r>
              <a:rPr lang="es-ES" dirty="0" smtClean="0">
                <a:solidFill>
                  <a:schemeClr val="bg1">
                    <a:lumMod val="60000"/>
                    <a:lumOff val="40000"/>
                  </a:schemeClr>
                </a:solidFill>
              </a:rPr>
              <a:t>A los territorios Trascaucásicos Georgia, Armenia y </a:t>
            </a:r>
            <a:r>
              <a:rPr lang="es-ES" dirty="0" err="1" smtClean="0">
                <a:solidFill>
                  <a:schemeClr val="bg1">
                    <a:lumMod val="60000"/>
                    <a:lumOff val="40000"/>
                  </a:schemeClr>
                </a:solidFill>
              </a:rPr>
              <a:t>Arzeybayán</a:t>
            </a:r>
            <a:r>
              <a:rPr lang="es-ES" dirty="0" smtClean="0">
                <a:solidFill>
                  <a:schemeClr val="bg1">
                    <a:lumMod val="60000"/>
                    <a:lumOff val="40000"/>
                  </a:schemeClr>
                </a:solidFill>
              </a:rPr>
              <a:t> que proclaman su independencia</a:t>
            </a:r>
            <a:endParaRPr lang="es-ES" dirty="0">
              <a:solidFill>
                <a:schemeClr val="bg1">
                  <a:lumMod val="60000"/>
                  <a:lumOff val="40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96850" y="764111"/>
            <a:ext cx="6574057"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10. El nacimiento de la URSS: </a:t>
            </a:r>
            <a:r>
              <a:rPr lang="es-ES_tradnl" b="1" dirty="0">
                <a:solidFill>
                  <a:srgbClr val="000000"/>
                </a:solidFill>
                <a:latin typeface="Arial" charset="0"/>
                <a:ea typeface="Lucida Sans Unicode" charset="0"/>
                <a:cs typeface="Lucida Sans Unicode" charset="0"/>
              </a:rPr>
              <a:t>LA GUERRA </a:t>
            </a:r>
            <a:r>
              <a:rPr lang="es-ES_tradnl" b="1" dirty="0" smtClean="0">
                <a:solidFill>
                  <a:srgbClr val="000000"/>
                </a:solidFill>
                <a:latin typeface="Arial" charset="0"/>
                <a:ea typeface="Lucida Sans Unicode" charset="0"/>
                <a:cs typeface="Lucida Sans Unicode" charset="0"/>
              </a:rPr>
              <a:t>CIVIL (1918-22)</a:t>
            </a:r>
            <a:endParaRPr lang="es-ES_tradnl" b="1" dirty="0">
              <a:solidFill>
                <a:srgbClr val="000000"/>
              </a:solidFill>
              <a:latin typeface="Arial" charset="0"/>
              <a:ea typeface="Lucida Sans Unicode" charset="0"/>
              <a:cs typeface="Lucida Sans Unicode" charset="0"/>
            </a:endParaRPr>
          </a:p>
        </p:txBody>
      </p:sp>
      <p:sp>
        <p:nvSpPr>
          <p:cNvPr id="47107" name="Text Box 3"/>
          <p:cNvSpPr txBox="1">
            <a:spLocks noChangeArrowheads="1"/>
          </p:cNvSpPr>
          <p:nvPr/>
        </p:nvSpPr>
        <p:spPr bwMode="auto">
          <a:xfrm>
            <a:off x="264177" y="1217790"/>
            <a:ext cx="8460432" cy="833178"/>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Entre </a:t>
            </a:r>
            <a:r>
              <a:rPr lang="es-ES_tradnl" sz="1600" b="1" dirty="0">
                <a:solidFill>
                  <a:srgbClr val="000000"/>
                </a:solidFill>
                <a:latin typeface="Arial" charset="0"/>
                <a:ea typeface="Lucida Sans Unicode" charset="0"/>
                <a:cs typeface="Lucida Sans Unicode" charset="0"/>
              </a:rPr>
              <a:t>1918 y 1922</a:t>
            </a:r>
            <a:r>
              <a:rPr lang="es-ES_tradnl" sz="1600" dirty="0">
                <a:solidFill>
                  <a:srgbClr val="000000"/>
                </a:solidFill>
                <a:latin typeface="Arial" charset="0"/>
                <a:ea typeface="Lucida Sans Unicode" charset="0"/>
                <a:cs typeface="Lucida Sans Unicode" charset="0"/>
              </a:rPr>
              <a:t>, las fuerzas </a:t>
            </a:r>
            <a:r>
              <a:rPr lang="es-ES_tradnl" sz="1600" dirty="0" err="1">
                <a:solidFill>
                  <a:srgbClr val="000000"/>
                </a:solidFill>
                <a:latin typeface="Arial" charset="0"/>
                <a:ea typeface="Lucida Sans Unicode" charset="0"/>
                <a:cs typeface="Lucida Sans Unicode" charset="0"/>
              </a:rPr>
              <a:t>antirevolucionarias</a:t>
            </a:r>
            <a:r>
              <a:rPr lang="es-ES_tradnl" sz="1600" dirty="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ejército blanco</a:t>
            </a:r>
            <a:r>
              <a:rPr lang="es-ES_tradnl" sz="1600" dirty="0">
                <a:solidFill>
                  <a:srgbClr val="000000"/>
                </a:solidFill>
                <a:latin typeface="Arial" charset="0"/>
                <a:ea typeface="Lucida Sans Unicode" charset="0"/>
                <a:cs typeface="Lucida Sans Unicode" charset="0"/>
              </a:rPr>
              <a:t>), apoyadas por las principales potencias europeas (Francia y Reino Unido) y Japón, se enfrentan a la Rusia revolucionaria. </a:t>
            </a:r>
            <a:r>
              <a:rPr lang="es-ES_tradnl" sz="1600" dirty="0" smtClean="0">
                <a:solidFill>
                  <a:srgbClr val="000000"/>
                </a:solidFill>
                <a:latin typeface="Arial" charset="0"/>
                <a:ea typeface="Lucida Sans Unicode" charset="0"/>
                <a:cs typeface="Lucida Sans Unicode" charset="0"/>
              </a:rPr>
              <a:t> </a:t>
            </a:r>
            <a:r>
              <a:rPr lang="es-ES_tradnl" sz="1600" b="1" dirty="0" smtClean="0">
                <a:solidFill>
                  <a:srgbClr val="000000"/>
                </a:solidFill>
                <a:latin typeface="Arial" charset="0"/>
                <a:ea typeface="Lucida Sans Unicode" charset="0"/>
                <a:cs typeface="Lucida Sans Unicode" charset="0"/>
              </a:rPr>
              <a:t>El </a:t>
            </a:r>
            <a:r>
              <a:rPr lang="es-ES_tradnl" sz="1600" b="1" dirty="0">
                <a:solidFill>
                  <a:srgbClr val="000000"/>
                </a:solidFill>
                <a:latin typeface="Arial" charset="0"/>
                <a:ea typeface="Lucida Sans Unicode" charset="0"/>
                <a:cs typeface="Lucida Sans Unicode" charset="0"/>
              </a:rPr>
              <a:t>miedo a que la revolución bolchevique se extendiera era alto.</a:t>
            </a:r>
          </a:p>
        </p:txBody>
      </p:sp>
      <p:graphicFrame>
        <p:nvGraphicFramePr>
          <p:cNvPr id="47108" name="Object 4"/>
          <p:cNvGraphicFramePr>
            <a:graphicFrameLocks noChangeAspect="1"/>
          </p:cNvGraphicFramePr>
          <p:nvPr>
            <p:extLst>
              <p:ext uri="{D42A27DB-BD31-4B8C-83A1-F6EECF244321}">
                <p14:modId xmlns:p14="http://schemas.microsoft.com/office/powerpoint/2010/main" val="4208740476"/>
              </p:ext>
            </p:extLst>
          </p:nvPr>
        </p:nvGraphicFramePr>
        <p:xfrm>
          <a:off x="440258" y="2167468"/>
          <a:ext cx="8277720" cy="4605868"/>
        </p:xfrm>
        <a:graphic>
          <a:graphicData uri="http://schemas.openxmlformats.org/presentationml/2006/ole">
            <mc:AlternateContent xmlns:mc="http://schemas.openxmlformats.org/markup-compatibility/2006">
              <mc:Choice xmlns:v="urn:schemas-microsoft-com:vml" Requires="v">
                <p:oleObj spid="_x0000_s1091" r:id="rId4" imgW="10806349" imgH="6450794" progId="">
                  <p:embed/>
                </p:oleObj>
              </mc:Choice>
              <mc:Fallback>
                <p:oleObj r:id="rId4" imgW="10806349" imgH="645079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58" y="2167468"/>
                        <a:ext cx="8277720" cy="4605868"/>
                      </a:xfrm>
                      <a:prstGeom prst="rect">
                        <a:avLst/>
                      </a:prstGeom>
                      <a:noFill/>
                      <a:extLst/>
                    </p:spPr>
                  </p:pic>
                </p:oleObj>
              </mc:Fallback>
            </mc:AlternateContent>
          </a:graphicData>
        </a:graphic>
      </p:graphicFrame>
      <p:sp>
        <p:nvSpPr>
          <p:cNvPr id="6" name="Text Box 5"/>
          <p:cNvSpPr txBox="1">
            <a:spLocks noChangeArrowheads="1"/>
          </p:cNvSpPr>
          <p:nvPr/>
        </p:nvSpPr>
        <p:spPr bwMode="auto">
          <a:xfrm>
            <a:off x="3776133" y="5773471"/>
            <a:ext cx="5367867" cy="1084529"/>
          </a:xfrm>
          <a:prstGeom prst="rect">
            <a:avLst/>
          </a:prstGeom>
          <a:solidFill>
            <a:srgbClr val="92D050"/>
          </a:solidFill>
          <a:ln w="9525">
            <a:noFill/>
            <a:round/>
            <a:headEnd/>
            <a:tailEnd/>
          </a:ln>
          <a:effectLst/>
        </p:spPr>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000000"/>
                </a:solidFill>
                <a:latin typeface="Arial" charset="0"/>
                <a:ea typeface="Lucida Sans Unicode" charset="0"/>
                <a:cs typeface="Lucida Sans Unicode" charset="0"/>
              </a:rPr>
              <a:t>La desorganización del ejército blanco facilitó la defensa del </a:t>
            </a:r>
            <a:r>
              <a:rPr lang="es-ES_tradnl" sz="1400" b="1" dirty="0">
                <a:solidFill>
                  <a:srgbClr val="000000"/>
                </a:solidFill>
                <a:latin typeface="Arial" charset="0"/>
                <a:ea typeface="Lucida Sans Unicode" charset="0"/>
                <a:cs typeface="Lucida Sans Unicode" charset="0"/>
              </a:rPr>
              <a:t>Ejército Rojo,</a:t>
            </a:r>
            <a:r>
              <a:rPr lang="es-ES_tradnl" sz="1400" dirty="0">
                <a:solidFill>
                  <a:srgbClr val="000000"/>
                </a:solidFill>
                <a:latin typeface="Arial" charset="0"/>
                <a:ea typeface="Lucida Sans Unicode" charset="0"/>
                <a:cs typeface="Lucida Sans Unicode" charset="0"/>
              </a:rPr>
              <a:t> dirigido por </a:t>
            </a:r>
            <a:r>
              <a:rPr lang="es-ES_tradnl" sz="1400" dirty="0" err="1">
                <a:solidFill>
                  <a:srgbClr val="000000"/>
                </a:solidFill>
                <a:latin typeface="Arial" charset="0"/>
                <a:ea typeface="Lucida Sans Unicode" charset="0"/>
                <a:cs typeface="Lucida Sans Unicode" charset="0"/>
              </a:rPr>
              <a:t>Trostky</a:t>
            </a:r>
            <a:r>
              <a:rPr lang="es-ES_tradnl" sz="1400" dirty="0">
                <a:solidFill>
                  <a:srgbClr val="000000"/>
                </a:solidFill>
                <a:latin typeface="Arial" charset="0"/>
                <a:ea typeface="Lucida Sans Unicode" charset="0"/>
                <a:cs typeface="Lucida Sans Unicode" charset="0"/>
              </a:rPr>
              <a:t>, quien derrotó a los primeros</a:t>
            </a:r>
            <a:r>
              <a:rPr lang="es-ES_tradnl" sz="1400" dirty="0" smtClean="0">
                <a:solidFill>
                  <a:srgbClr val="000000"/>
                </a:solidFill>
                <a:latin typeface="Arial" charset="0"/>
                <a:ea typeface="Lucida Sans Unicode" charset="0"/>
                <a:cs typeface="Lucida Sans Unicode" charset="0"/>
              </a:rPr>
              <a:t>.</a:t>
            </a:r>
            <a:endParaRPr lang="es-ES_tradnl" sz="1400" dirty="0">
              <a:solidFill>
                <a:srgbClr val="000000"/>
              </a:solidFill>
              <a:latin typeface="Arial" charset="0"/>
              <a:ea typeface="Lucida Sans Unicode" charset="0"/>
              <a:cs typeface="Lucida Sans Unicode" charset="0"/>
            </a:endParaRPr>
          </a:p>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smtClean="0">
                <a:solidFill>
                  <a:srgbClr val="000000"/>
                </a:solidFill>
                <a:latin typeface="Arial" charset="0"/>
                <a:ea typeface="Lucida Sans Unicode" charset="0"/>
                <a:cs typeface="Lucida Sans Unicode" charset="0"/>
              </a:rPr>
              <a:t>La intervención extranjera no fue ni numerosa ni estuvo coordinada por lo que también fracasó</a:t>
            </a:r>
            <a:endParaRPr lang="es-ES_tradnl" sz="1400" dirty="0">
              <a:solidFill>
                <a:srgbClr val="000000"/>
              </a:solidFill>
              <a:latin typeface="Arial" charset="0"/>
              <a:ea typeface="Lucida Sans Unicode" charset="0"/>
              <a:cs typeface="Lucida Sans Unicode"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94351" y="447935"/>
            <a:ext cx="1451336" cy="648512"/>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I. LA </a:t>
            </a:r>
            <a:r>
              <a:rPr lang="es-ES_tradnl" b="1" dirty="0">
                <a:solidFill>
                  <a:srgbClr val="000000"/>
                </a:solidFill>
                <a:latin typeface="Arial" charset="0"/>
                <a:ea typeface="Lucida Sans Unicode" charset="0"/>
                <a:cs typeface="Lucida Sans Unicode" charset="0"/>
              </a:rPr>
              <a:t>RUSIA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charset="0"/>
                <a:ea typeface="Lucida Sans Unicode" charset="0"/>
                <a:cs typeface="Lucida Sans Unicode" charset="0"/>
              </a:rPr>
              <a:t>ZARISTA</a:t>
            </a:r>
          </a:p>
        </p:txBody>
      </p:sp>
      <p:sp>
        <p:nvSpPr>
          <p:cNvPr id="13330" name="Rectangle 18"/>
          <p:cNvSpPr>
            <a:spLocks noChangeArrowheads="1"/>
          </p:cNvSpPr>
          <p:nvPr/>
        </p:nvSpPr>
        <p:spPr bwMode="auto">
          <a:xfrm>
            <a:off x="1844149" y="769404"/>
            <a:ext cx="7164387" cy="83317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smtClean="0">
                <a:solidFill>
                  <a:srgbClr val="000000"/>
                </a:solidFill>
                <a:latin typeface="Arial" charset="0"/>
                <a:ea typeface="Lucida Sans Unicode" charset="0"/>
                <a:cs typeface="Lucida Sans Unicode" charset="0"/>
              </a:rPr>
              <a:t>Inmenso territorio contaba </a:t>
            </a:r>
            <a:r>
              <a:rPr lang="es-ES_tradnl" sz="1600" dirty="0">
                <a:solidFill>
                  <a:srgbClr val="000000"/>
                </a:solidFill>
                <a:latin typeface="Arial" charset="0"/>
                <a:ea typeface="Lucida Sans Unicode" charset="0"/>
                <a:cs typeface="Lucida Sans Unicode" charset="0"/>
              </a:rPr>
              <a:t>con 150 millones de habitantes y con gigantescas riquezas naturales. Sin embargo, mantenía un gran retraso económico y social</a:t>
            </a:r>
          </a:p>
        </p:txBody>
      </p:sp>
      <p:pic>
        <p:nvPicPr>
          <p:cNvPr id="25" name="24 Marcador de contenido" descr="mapaformaciondelimperioruso1.jpg"/>
          <p:cNvPicPr>
            <a:picLocks noGrp="1" noChangeAspect="1"/>
          </p:cNvPicPr>
          <p:nvPr>
            <p:ph idx="1"/>
          </p:nvPr>
        </p:nvPicPr>
        <p:blipFill>
          <a:blip r:embed="rId2" cstate="print"/>
          <a:stretch>
            <a:fillRect/>
          </a:stretch>
        </p:blipFill>
        <p:spPr>
          <a:xfrm>
            <a:off x="1475656" y="1742210"/>
            <a:ext cx="7379799" cy="5115790"/>
          </a:xfrm>
        </p:spPr>
      </p:pic>
      <p:cxnSp>
        <p:nvCxnSpPr>
          <p:cNvPr id="3" name="Conector angular 2"/>
          <p:cNvCxnSpPr>
            <a:stCxn id="13316" idx="2"/>
          </p:cNvCxnSpPr>
          <p:nvPr/>
        </p:nvCxnSpPr>
        <p:spPr>
          <a:xfrm rot="16200000" flipH="1">
            <a:off x="1245308" y="671158"/>
            <a:ext cx="173553" cy="1024130"/>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90500" y="882642"/>
            <a:ext cx="5236177"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11. El nacimiento de la URSS. El nuevo estado</a:t>
            </a:r>
            <a:endParaRPr lang="es-ES_tradnl" b="1" dirty="0">
              <a:solidFill>
                <a:srgbClr val="000000"/>
              </a:solidFill>
              <a:latin typeface="Arial" charset="0"/>
              <a:ea typeface="Lucida Sans Unicode" charset="0"/>
              <a:cs typeface="Lucida Sans Unicode" charset="0"/>
            </a:endParaRPr>
          </a:p>
        </p:txBody>
      </p:sp>
      <p:sp>
        <p:nvSpPr>
          <p:cNvPr id="49155" name="Text Box 3"/>
          <p:cNvSpPr txBox="1">
            <a:spLocks noChangeArrowheads="1"/>
          </p:cNvSpPr>
          <p:nvPr/>
        </p:nvSpPr>
        <p:spPr bwMode="auto">
          <a:xfrm>
            <a:off x="359255" y="5304302"/>
            <a:ext cx="3527425" cy="833178"/>
          </a:xfrm>
          <a:prstGeom prst="rect">
            <a:avLst/>
          </a:prstGeom>
          <a:solidFill>
            <a:schemeClr val="accent1">
              <a:lumMod val="60000"/>
              <a:lumOff val="40000"/>
            </a:schemeClr>
          </a:solidFill>
          <a:ln w="9360">
            <a:solidFill>
              <a:srgbClr val="000000"/>
            </a:solidFill>
            <a:prstDash val="sysDot"/>
            <a:miter lim="800000"/>
            <a:headEnd/>
            <a:tailEnd/>
          </a:ln>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diciembre de 1922 se forma la </a:t>
            </a:r>
            <a:r>
              <a:rPr lang="es-ES_tradnl" sz="1600" b="1" dirty="0">
                <a:solidFill>
                  <a:srgbClr val="000000"/>
                </a:solidFill>
                <a:latin typeface="Arial" charset="0"/>
                <a:ea typeface="Lucida Sans Unicode" charset="0"/>
                <a:cs typeface="Lucida Sans Unicode" charset="0"/>
                <a:hlinkClick r:id="rId3" action="ppaction://hlinksldjump"/>
              </a:rPr>
              <a:t>Unión de Repúblicas Socialistas Soviéticas (URSS)</a:t>
            </a:r>
            <a:endParaRPr lang="es-ES_tradnl" sz="1600" b="1" dirty="0">
              <a:solidFill>
                <a:srgbClr val="000000"/>
              </a:solidFill>
              <a:latin typeface="Arial" charset="0"/>
              <a:ea typeface="Lucida Sans Unicode" charset="0"/>
              <a:cs typeface="Lucida Sans Unicode" charset="0"/>
            </a:endParaRPr>
          </a:p>
        </p:txBody>
      </p:sp>
      <p:sp>
        <p:nvSpPr>
          <p:cNvPr id="49156" name="Text Box 4"/>
          <p:cNvSpPr txBox="1">
            <a:spLocks noChangeArrowheads="1"/>
          </p:cNvSpPr>
          <p:nvPr/>
        </p:nvSpPr>
        <p:spPr bwMode="auto">
          <a:xfrm>
            <a:off x="4462942" y="5304302"/>
            <a:ext cx="4393381" cy="740845"/>
          </a:xfrm>
          <a:prstGeom prst="rect">
            <a:avLst/>
          </a:prstGeom>
          <a:solidFill>
            <a:schemeClr val="accent2">
              <a:lumMod val="60000"/>
              <a:lumOff val="40000"/>
            </a:schemeClr>
          </a:solidFill>
          <a:ln w="9525">
            <a:noFill/>
            <a:round/>
            <a:headEnd/>
            <a:tailEnd/>
          </a:ln>
          <a:effectLst/>
        </p:spPr>
        <p:txBody>
          <a:bodyPr wrap="squar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000000"/>
                </a:solidFill>
                <a:latin typeface="Arial" charset="0"/>
                <a:ea typeface="Lucida Sans Unicode" charset="0"/>
                <a:cs typeface="Lucida Sans Unicode" charset="0"/>
              </a:rPr>
              <a:t>1922: 4 países </a:t>
            </a:r>
            <a:r>
              <a:rPr lang="es-ES_tradnl" sz="1000" dirty="0">
                <a:solidFill>
                  <a:srgbClr val="000000"/>
                </a:solidFill>
                <a:latin typeface="Arial" charset="0"/>
                <a:ea typeface="Lucida Sans Unicode" charset="0"/>
                <a:cs typeface="Lucida Sans Unicode" charset="0"/>
              </a:rPr>
              <a:t>(Rusia, Ucrania, Bielorrusia y </a:t>
            </a:r>
            <a:r>
              <a:rPr lang="es-ES_tradnl" sz="1000" dirty="0" err="1">
                <a:solidFill>
                  <a:srgbClr val="000000"/>
                </a:solidFill>
                <a:latin typeface="Arial" charset="0"/>
                <a:ea typeface="Lucida Sans Unicode" charset="0"/>
                <a:cs typeface="Lucida Sans Unicode" charset="0"/>
              </a:rPr>
              <a:t>Trasncaucasia</a:t>
            </a:r>
            <a:r>
              <a:rPr lang="es-ES_tradnl" sz="1000" dirty="0">
                <a:solidFill>
                  <a:srgbClr val="000000"/>
                </a:solidFill>
                <a:latin typeface="Arial" charset="0"/>
                <a:ea typeface="Lucida Sans Unicode" charset="0"/>
                <a:cs typeface="Lucida Sans Unicode" charset="0"/>
              </a:rPr>
              <a:t>)</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000000"/>
                </a:solidFill>
                <a:latin typeface="Arial" charset="0"/>
                <a:ea typeface="Lucida Sans Unicode" charset="0"/>
                <a:cs typeface="Lucida Sans Unicode" charset="0"/>
              </a:rPr>
              <a:t>1936: 11 repúblicas</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000000"/>
                </a:solidFill>
                <a:latin typeface="Arial" charset="0"/>
                <a:ea typeface="Lucida Sans Unicode" charset="0"/>
                <a:cs typeface="Lucida Sans Unicode" charset="0"/>
              </a:rPr>
              <a:t>1940: 15 </a:t>
            </a:r>
            <a:r>
              <a:rPr lang="es-ES_tradnl" sz="1400" dirty="0" smtClean="0">
                <a:solidFill>
                  <a:srgbClr val="000000"/>
                </a:solidFill>
                <a:latin typeface="Arial" charset="0"/>
                <a:ea typeface="Lucida Sans Unicode" charset="0"/>
                <a:cs typeface="Lucida Sans Unicode" charset="0"/>
              </a:rPr>
              <a:t>repúblicas…</a:t>
            </a:r>
            <a:endParaRPr lang="es-ES_tradnl" sz="1400" dirty="0">
              <a:solidFill>
                <a:srgbClr val="000000"/>
              </a:solidFill>
              <a:latin typeface="Arial" charset="0"/>
              <a:ea typeface="Lucida Sans Unicode" charset="0"/>
              <a:cs typeface="Lucida Sans Unicode" charset="0"/>
            </a:endParaRPr>
          </a:p>
        </p:txBody>
      </p:sp>
      <p:sp>
        <p:nvSpPr>
          <p:cNvPr id="49157" name="Text Box 5"/>
          <p:cNvSpPr txBox="1">
            <a:spLocks noChangeArrowheads="1"/>
          </p:cNvSpPr>
          <p:nvPr/>
        </p:nvSpPr>
        <p:spPr bwMode="auto">
          <a:xfrm>
            <a:off x="206372" y="2206088"/>
            <a:ext cx="2232025" cy="336550"/>
          </a:xfrm>
          <a:prstGeom prst="rect">
            <a:avLst/>
          </a:prstGeom>
          <a:solidFill>
            <a:srgbClr val="CCFFFF"/>
          </a:solidFill>
          <a:ln w="9360">
            <a:solidFill>
              <a:srgbClr val="000000"/>
            </a:solidFill>
            <a:prstDash val="sysDot"/>
            <a:miter lim="800000"/>
            <a:headEnd/>
            <a:tailEnd/>
          </a:ln>
          <a:effectLst>
            <a:outerShdw dist="53966" dir="2700000" algn="ctr" rotWithShape="0">
              <a:srgbClr val="808080"/>
            </a:outerShdw>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a:solidFill>
                  <a:srgbClr val="000000"/>
                </a:solidFill>
                <a:latin typeface="Arial" charset="0"/>
                <a:ea typeface="Lucida Sans Unicode" charset="0"/>
                <a:cs typeface="Lucida Sans Unicode" charset="0"/>
              </a:rPr>
              <a:t>La guerra civil agravó</a:t>
            </a:r>
          </a:p>
        </p:txBody>
      </p:sp>
      <p:sp>
        <p:nvSpPr>
          <p:cNvPr id="49158" name="Rectangle 6"/>
          <p:cNvSpPr>
            <a:spLocks noChangeArrowheads="1"/>
          </p:cNvSpPr>
          <p:nvPr/>
        </p:nvSpPr>
        <p:spPr bwMode="auto">
          <a:xfrm>
            <a:off x="2798759" y="1463138"/>
            <a:ext cx="5833243" cy="83317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Las tensiones políticas dando paso a la supresión de toda oposición política y centralizando el poder en un único partido </a:t>
            </a:r>
            <a:r>
              <a:rPr lang="es-ES_tradnl" sz="1600" b="1" dirty="0" smtClean="0">
                <a:solidFill>
                  <a:srgbClr val="000000"/>
                </a:solidFill>
                <a:latin typeface="Arial" charset="0"/>
                <a:ea typeface="Lucida Sans Unicode" charset="0"/>
                <a:cs typeface="Lucida Sans Unicode" charset="0"/>
              </a:rPr>
              <a:t>PCUS</a:t>
            </a:r>
            <a:r>
              <a:rPr lang="es-ES_tradnl" sz="1600" b="1" baseline="30000" dirty="0" smtClean="0">
                <a:solidFill>
                  <a:srgbClr val="000000"/>
                </a:solidFill>
                <a:latin typeface="Arial" charset="0"/>
                <a:ea typeface="Lucida Sans Unicode" charset="0"/>
                <a:cs typeface="Lucida Sans Unicode" charset="0"/>
              </a:rPr>
              <a:t>(*)</a:t>
            </a:r>
            <a:r>
              <a:rPr lang="es-ES_tradnl" sz="1600" dirty="0" smtClean="0">
                <a:solidFill>
                  <a:srgbClr val="000000"/>
                </a:solidFill>
                <a:latin typeface="Arial" charset="0"/>
                <a:ea typeface="Lucida Sans Unicode" charset="0"/>
                <a:cs typeface="Lucida Sans Unicode" charset="0"/>
              </a:rPr>
              <a:t>.</a:t>
            </a:r>
            <a:endParaRPr lang="es-ES_tradnl" sz="1600" dirty="0">
              <a:solidFill>
                <a:srgbClr val="000000"/>
              </a:solidFill>
              <a:latin typeface="Arial" charset="0"/>
              <a:ea typeface="Lucida Sans Unicode" charset="0"/>
              <a:cs typeface="Lucida Sans Unicode" charset="0"/>
            </a:endParaRPr>
          </a:p>
        </p:txBody>
      </p:sp>
      <p:sp>
        <p:nvSpPr>
          <p:cNvPr id="49159" name="Text Box 7"/>
          <p:cNvSpPr txBox="1">
            <a:spLocks noChangeArrowheads="1"/>
          </p:cNvSpPr>
          <p:nvPr/>
        </p:nvSpPr>
        <p:spPr bwMode="auto">
          <a:xfrm>
            <a:off x="429680" y="4630200"/>
            <a:ext cx="7771342" cy="340735"/>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M</a:t>
            </a:r>
            <a:r>
              <a:rPr lang="es-ES_tradnl" sz="1600" dirty="0" smtClean="0">
                <a:solidFill>
                  <a:srgbClr val="000000"/>
                </a:solidFill>
                <a:latin typeface="Arial" charset="0"/>
                <a:ea typeface="Lucida Sans Unicode" charset="0"/>
                <a:cs typeface="Lucida Sans Unicode" charset="0"/>
              </a:rPr>
              <a:t>illones </a:t>
            </a:r>
            <a:r>
              <a:rPr lang="es-ES_tradnl" sz="1600" dirty="0">
                <a:solidFill>
                  <a:srgbClr val="000000"/>
                </a:solidFill>
                <a:latin typeface="Arial" charset="0"/>
                <a:ea typeface="Lucida Sans Unicode" charset="0"/>
                <a:cs typeface="Lucida Sans Unicode" charset="0"/>
              </a:rPr>
              <a:t>de rusos murieron de hambre y enfermedades durante la guerra civil.</a:t>
            </a:r>
          </a:p>
        </p:txBody>
      </p:sp>
      <p:sp>
        <p:nvSpPr>
          <p:cNvPr id="49160" name="Text Box 8"/>
          <p:cNvSpPr txBox="1">
            <a:spLocks noChangeArrowheads="1"/>
          </p:cNvSpPr>
          <p:nvPr/>
        </p:nvSpPr>
        <p:spPr bwMode="auto">
          <a:xfrm>
            <a:off x="2798759" y="2542638"/>
            <a:ext cx="6111875" cy="3365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a:solidFill>
                  <a:srgbClr val="000000"/>
                </a:solidFill>
                <a:latin typeface="Arial" charset="0"/>
                <a:ea typeface="Lucida Sans Unicode" charset="0"/>
                <a:cs typeface="Lucida Sans Unicode" charset="0"/>
              </a:rPr>
              <a:t>La situación económica, dando lugar a un </a:t>
            </a:r>
            <a:r>
              <a:rPr lang="es-ES_tradnl" sz="1600" b="1">
                <a:solidFill>
                  <a:srgbClr val="000000"/>
                </a:solidFill>
                <a:latin typeface="Arial" charset="0"/>
                <a:ea typeface="Lucida Sans Unicode" charset="0"/>
                <a:cs typeface="Lucida Sans Unicode" charset="0"/>
              </a:rPr>
              <a:t>comunismo de guerra</a:t>
            </a:r>
          </a:p>
        </p:txBody>
      </p:sp>
      <p:sp>
        <p:nvSpPr>
          <p:cNvPr id="49164" name="Text Box 12"/>
          <p:cNvSpPr txBox="1">
            <a:spLocks noChangeArrowheads="1"/>
          </p:cNvSpPr>
          <p:nvPr/>
        </p:nvSpPr>
        <p:spPr bwMode="auto">
          <a:xfrm>
            <a:off x="4686294" y="3263363"/>
            <a:ext cx="4170029" cy="1079399"/>
          </a:xfrm>
          <a:prstGeom prst="rect">
            <a:avLst/>
          </a:prstGeom>
          <a:solidFill>
            <a:srgbClr val="E9B4EA"/>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Nacionalización de los transportes.</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Supresión del mercado libre.</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a:t>
            </a:r>
            <a:r>
              <a:rPr lang="es-ES_tradnl" sz="1600" b="1" dirty="0">
                <a:solidFill>
                  <a:srgbClr val="000000"/>
                </a:solidFill>
                <a:latin typeface="Arial" charset="0"/>
                <a:ea typeface="Lucida Sans Unicode" charset="0"/>
                <a:cs typeface="Lucida Sans Unicode" charset="0"/>
              </a:rPr>
              <a:t>Requisas</a:t>
            </a:r>
            <a:r>
              <a:rPr lang="es-ES_tradnl" sz="1600" dirty="0">
                <a:solidFill>
                  <a:srgbClr val="000000"/>
                </a:solidFill>
                <a:latin typeface="Arial" charset="0"/>
                <a:ea typeface="Lucida Sans Unicode" charset="0"/>
                <a:cs typeface="Lucida Sans Unicode" charset="0"/>
              </a:rPr>
              <a:t> de suministros agrícolas.</a:t>
            </a:r>
          </a:p>
          <a:p>
            <a:pPr defTabSz="449263">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Trabajo </a:t>
            </a:r>
            <a:r>
              <a:rPr lang="es-ES_tradnl" sz="1600" dirty="0" smtClean="0">
                <a:solidFill>
                  <a:srgbClr val="000000"/>
                </a:solidFill>
                <a:latin typeface="Arial" charset="0"/>
                <a:ea typeface="Lucida Sans Unicode" charset="0"/>
                <a:cs typeface="Lucida Sans Unicode" charset="0"/>
              </a:rPr>
              <a:t>totalmente regulado </a:t>
            </a:r>
            <a:r>
              <a:rPr lang="es-ES_tradnl" sz="1600" dirty="0">
                <a:solidFill>
                  <a:srgbClr val="000000"/>
                </a:solidFill>
                <a:latin typeface="Arial" charset="0"/>
                <a:ea typeface="Lucida Sans Unicode" charset="0"/>
                <a:cs typeface="Lucida Sans Unicode" charset="0"/>
              </a:rPr>
              <a:t>por el Estado.</a:t>
            </a:r>
          </a:p>
        </p:txBody>
      </p:sp>
      <p:cxnSp>
        <p:nvCxnSpPr>
          <p:cNvPr id="3" name="Conector angular 2"/>
          <p:cNvCxnSpPr>
            <a:stCxn id="49156" idx="1"/>
          </p:cNvCxnSpPr>
          <p:nvPr/>
        </p:nvCxnSpPr>
        <p:spPr>
          <a:xfrm rot="10800000" flipV="1">
            <a:off x="3886680" y="5674724"/>
            <a:ext cx="576262" cy="41269"/>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Conector angular 4"/>
          <p:cNvCxnSpPr>
            <a:stCxn id="49157" idx="3"/>
            <a:endCxn id="49158" idx="1"/>
          </p:cNvCxnSpPr>
          <p:nvPr/>
        </p:nvCxnSpPr>
        <p:spPr>
          <a:xfrm flipV="1">
            <a:off x="2438397" y="1879727"/>
            <a:ext cx="360362" cy="494636"/>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Conector angular 6"/>
          <p:cNvCxnSpPr>
            <a:stCxn id="49157" idx="3"/>
            <a:endCxn id="49160" idx="1"/>
          </p:cNvCxnSpPr>
          <p:nvPr/>
        </p:nvCxnSpPr>
        <p:spPr>
          <a:xfrm>
            <a:off x="2438397" y="2374363"/>
            <a:ext cx="360362" cy="336550"/>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Conector angular 8"/>
          <p:cNvCxnSpPr>
            <a:stCxn id="49160" idx="2"/>
          </p:cNvCxnSpPr>
          <p:nvPr/>
        </p:nvCxnSpPr>
        <p:spPr>
          <a:xfrm rot="16200000" flipH="1">
            <a:off x="5752568" y="2981316"/>
            <a:ext cx="384175" cy="179917"/>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64">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6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6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16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1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15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15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1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6" grpId="0" build="p" animBg="1"/>
      <p:bldP spid="49157" grpId="0" animBg="1"/>
      <p:bldP spid="49158" grpId="0" animBg="1"/>
      <p:bldP spid="49159" grpId="0" animBg="1"/>
      <p:bldP spid="49160" grpId="0" animBg="1"/>
      <p:bldP spid="49164"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90500" y="882642"/>
            <a:ext cx="3910468"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12.El nacimiento de la URSS: NEP</a:t>
            </a:r>
            <a:endParaRPr lang="es-ES_tradnl" b="1" dirty="0">
              <a:solidFill>
                <a:srgbClr val="000000"/>
              </a:solidFill>
              <a:latin typeface="Arial" charset="0"/>
              <a:ea typeface="Lucida Sans Unicode" charset="0"/>
              <a:cs typeface="Lucida Sans Unicode" charset="0"/>
            </a:endParaRPr>
          </a:p>
        </p:txBody>
      </p:sp>
      <p:sp>
        <p:nvSpPr>
          <p:cNvPr id="53251" name="Text Box 3"/>
          <p:cNvSpPr txBox="1">
            <a:spLocks noChangeArrowheads="1"/>
          </p:cNvSpPr>
          <p:nvPr/>
        </p:nvSpPr>
        <p:spPr bwMode="auto">
          <a:xfrm>
            <a:off x="4779130" y="950967"/>
            <a:ext cx="4103688" cy="336550"/>
          </a:xfrm>
          <a:prstGeom prst="rect">
            <a:avLst/>
          </a:prstGeom>
          <a:solidFill>
            <a:schemeClr val="accent2">
              <a:lumMod val="60000"/>
              <a:lumOff val="40000"/>
            </a:schemeClr>
          </a:solidFill>
          <a:ln w="9525">
            <a:noFill/>
            <a:round/>
            <a:headEnd/>
            <a:tailEnd/>
          </a:ln>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LA NUEVA POLÍTICA ECONÓMICA: NEP</a:t>
            </a:r>
          </a:p>
        </p:txBody>
      </p:sp>
      <p:sp>
        <p:nvSpPr>
          <p:cNvPr id="53252" name="Text Box 4"/>
          <p:cNvSpPr txBox="1">
            <a:spLocks noChangeArrowheads="1"/>
          </p:cNvSpPr>
          <p:nvPr/>
        </p:nvSpPr>
        <p:spPr bwMode="auto">
          <a:xfrm>
            <a:off x="323850" y="1557338"/>
            <a:ext cx="4824413" cy="1797050"/>
          </a:xfrm>
          <a:prstGeom prst="rect">
            <a:avLst/>
          </a:prstGeom>
          <a:solidFill>
            <a:schemeClr val="accent6">
              <a:lumMod val="60000"/>
              <a:lumOff val="40000"/>
            </a:schemeClr>
          </a:solidFill>
          <a:ln w="9525">
            <a:noFill/>
            <a:round/>
            <a:headEnd/>
            <a:tailEnd/>
          </a:ln>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 revolución había triunfado, pero el </a:t>
            </a:r>
            <a:r>
              <a:rPr lang="es-ES_tradnl" sz="1600" b="1" dirty="0">
                <a:solidFill>
                  <a:srgbClr val="000000"/>
                </a:solidFill>
                <a:latin typeface="Arial" charset="0"/>
                <a:ea typeface="Lucida Sans Unicode" charset="0"/>
                <a:cs typeface="Lucida Sans Unicode" charset="0"/>
              </a:rPr>
              <a:t>coste había sido enorme</a:t>
            </a:r>
            <a:r>
              <a:rPr lang="es-ES_tradnl" sz="1600" dirty="0">
                <a:solidFill>
                  <a:srgbClr val="000000"/>
                </a:solidFill>
                <a:latin typeface="Arial" charset="0"/>
                <a:ea typeface="Lucida Sans Unicode" charset="0"/>
                <a:cs typeface="Lucida Sans Unicode" charset="0"/>
              </a:rPr>
              <a:t>: el país estaba agotado; el hambre, las enfermedades y la guerra habían causado millones de víctimas; la producción agrícola se había reducido a 2/3; la industria se había reducido a una séptima parte; el descontento era general. El país necesitaba una </a:t>
            </a:r>
            <a:r>
              <a:rPr lang="es-ES_tradnl" sz="1600" b="1" dirty="0">
                <a:solidFill>
                  <a:srgbClr val="000000"/>
                </a:solidFill>
                <a:latin typeface="Arial" charset="0"/>
                <a:ea typeface="Lucida Sans Unicode" charset="0"/>
                <a:cs typeface="Lucida Sans Unicode" charset="0"/>
              </a:rPr>
              <a:t>pausa</a:t>
            </a:r>
            <a:r>
              <a:rPr lang="es-ES_tradnl" sz="1600" dirty="0">
                <a:solidFill>
                  <a:srgbClr val="000000"/>
                </a:solidFill>
                <a:latin typeface="Arial" charset="0"/>
                <a:ea typeface="Lucida Sans Unicode" charset="0"/>
                <a:cs typeface="Lucida Sans Unicode" charset="0"/>
              </a:rPr>
              <a:t>.</a:t>
            </a:r>
          </a:p>
        </p:txBody>
      </p:sp>
      <p:sp>
        <p:nvSpPr>
          <p:cNvPr id="53253" name="Text Box 5"/>
          <p:cNvSpPr txBox="1">
            <a:spLocks noChangeArrowheads="1"/>
          </p:cNvSpPr>
          <p:nvPr/>
        </p:nvSpPr>
        <p:spPr bwMode="auto">
          <a:xfrm>
            <a:off x="5508625" y="3437999"/>
            <a:ext cx="3455988" cy="1066800"/>
          </a:xfrm>
          <a:prstGeom prst="rect">
            <a:avLst/>
          </a:prstGeom>
          <a:solidFill>
            <a:schemeClr val="accent1"/>
          </a:solidFill>
          <a:ln w="9525">
            <a:noFill/>
            <a:round/>
            <a:headEnd/>
            <a:tailEnd/>
          </a:ln>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Pero el Estado siguió reservándose el control de la banca y los sectores clave (transportes, empresas y comercio exteriores)</a:t>
            </a:r>
          </a:p>
        </p:txBody>
      </p:sp>
      <p:sp>
        <p:nvSpPr>
          <p:cNvPr id="53254" name="Text Box 6"/>
          <p:cNvSpPr txBox="1">
            <a:spLocks noChangeArrowheads="1"/>
          </p:cNvSpPr>
          <p:nvPr/>
        </p:nvSpPr>
        <p:spPr bwMode="auto">
          <a:xfrm>
            <a:off x="1050925" y="5589588"/>
            <a:ext cx="1271588" cy="336550"/>
          </a:xfrm>
          <a:prstGeom prst="rect">
            <a:avLst/>
          </a:prstGeom>
          <a:solidFill>
            <a:srgbClr val="9966FF"/>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a:solidFill>
                  <a:srgbClr val="BBE0E3"/>
                </a:solidFill>
                <a:latin typeface="Arial" charset="0"/>
                <a:ea typeface="Lucida Sans Unicode" charset="0"/>
                <a:cs typeface="Lucida Sans Unicode" charset="0"/>
              </a:rPr>
              <a:t>Resultados</a:t>
            </a:r>
          </a:p>
        </p:txBody>
      </p:sp>
      <p:sp>
        <p:nvSpPr>
          <p:cNvPr id="53255" name="Text Box 7"/>
          <p:cNvSpPr txBox="1">
            <a:spLocks noChangeArrowheads="1"/>
          </p:cNvSpPr>
          <p:nvPr/>
        </p:nvSpPr>
        <p:spPr bwMode="auto">
          <a:xfrm>
            <a:off x="2916238" y="4767265"/>
            <a:ext cx="4392612" cy="83317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Mejoras en la economía </a:t>
            </a:r>
            <a:r>
              <a:rPr lang="es-ES_tradnl" sz="1600" dirty="0" smtClean="0">
                <a:solidFill>
                  <a:srgbClr val="000000"/>
                </a:solidFill>
                <a:latin typeface="Arial" charset="0"/>
                <a:ea typeface="Lucida Sans Unicode" charset="0"/>
                <a:cs typeface="Lucida Sans Unicode" charset="0"/>
              </a:rPr>
              <a:t>.en </a:t>
            </a:r>
            <a:r>
              <a:rPr lang="es-ES_tradnl" sz="1600" dirty="0">
                <a:solidFill>
                  <a:srgbClr val="000000"/>
                </a:solidFill>
                <a:latin typeface="Arial" charset="0"/>
                <a:ea typeface="Lucida Sans Unicode" charset="0"/>
                <a:cs typeface="Lucida Sans Unicode" charset="0"/>
              </a:rPr>
              <a:t>la producción y en las condiciones de vida de la población</a:t>
            </a:r>
            <a:r>
              <a:rPr lang="es-ES_tradnl" sz="1600" dirty="0" smtClean="0">
                <a:solidFill>
                  <a:srgbClr val="000000"/>
                </a:solidFill>
                <a:latin typeface="Arial" charset="0"/>
                <a:ea typeface="Lucida Sans Unicode" charset="0"/>
                <a:cs typeface="Lucida Sans Unicode" charset="0"/>
              </a:rPr>
              <a:t>. </a:t>
            </a:r>
            <a:r>
              <a:rPr lang="es-ES_tradnl" sz="1600" dirty="0" smtClean="0">
                <a:solidFill>
                  <a:srgbClr val="000000"/>
                </a:solidFill>
                <a:latin typeface="Arial" charset="0"/>
                <a:ea typeface="Lucida Sans Unicode" charset="0"/>
                <a:cs typeface="Lucida Sans Unicode" charset="0"/>
                <a:sym typeface="Wingdings"/>
              </a:rPr>
              <a:t> </a:t>
            </a:r>
            <a:r>
              <a:rPr lang="es-ES_tradnl" sz="1600" b="1" dirty="0" smtClean="0">
                <a:solidFill>
                  <a:srgbClr val="000000"/>
                </a:solidFill>
                <a:latin typeface="Arial" charset="0"/>
                <a:ea typeface="Lucida Sans Unicode" charset="0"/>
                <a:cs typeface="Lucida Sans Unicode" charset="0"/>
                <a:sym typeface="Wingdings"/>
              </a:rPr>
              <a:t>Consolidación Revolución</a:t>
            </a:r>
            <a:endParaRPr lang="es-ES_tradnl" sz="1600" b="1" dirty="0">
              <a:solidFill>
                <a:srgbClr val="000000"/>
              </a:solidFill>
              <a:latin typeface="Arial" charset="0"/>
              <a:ea typeface="Lucida Sans Unicode" charset="0"/>
              <a:cs typeface="Lucida Sans Unicode" charset="0"/>
            </a:endParaRPr>
          </a:p>
        </p:txBody>
      </p:sp>
      <p:sp>
        <p:nvSpPr>
          <p:cNvPr id="53256" name="Text Box 8"/>
          <p:cNvSpPr txBox="1">
            <a:spLocks noChangeArrowheads="1"/>
          </p:cNvSpPr>
          <p:nvPr/>
        </p:nvSpPr>
        <p:spPr bwMode="auto">
          <a:xfrm>
            <a:off x="2916238" y="5780620"/>
            <a:ext cx="3311525" cy="83317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División interna en el </a:t>
            </a:r>
            <a:r>
              <a:rPr lang="es-ES_tradnl" sz="1600" b="1" dirty="0">
                <a:solidFill>
                  <a:srgbClr val="000000"/>
                </a:solidFill>
                <a:latin typeface="Arial" charset="0"/>
                <a:ea typeface="Lucida Sans Unicode" charset="0"/>
                <a:cs typeface="Lucida Sans Unicode" charset="0"/>
              </a:rPr>
              <a:t>PCUS</a:t>
            </a:r>
            <a:r>
              <a:rPr lang="es-ES_tradnl" sz="1600" dirty="0">
                <a:solidFill>
                  <a:srgbClr val="000000"/>
                </a:solidFill>
                <a:latin typeface="Arial" charset="0"/>
                <a:ea typeface="Lucida Sans Unicode" charset="0"/>
                <a:cs typeface="Lucida Sans Unicode" charset="0"/>
              </a:rPr>
              <a:t> debido al rápido enriquecimiento de algunos sectores</a:t>
            </a:r>
          </a:p>
        </p:txBody>
      </p:sp>
      <p:sp>
        <p:nvSpPr>
          <p:cNvPr id="53258" name="Text Box 10"/>
          <p:cNvSpPr txBox="1">
            <a:spLocks noChangeArrowheads="1"/>
          </p:cNvSpPr>
          <p:nvPr/>
        </p:nvSpPr>
        <p:spPr bwMode="auto">
          <a:xfrm>
            <a:off x="5435600" y="1700213"/>
            <a:ext cx="3457575" cy="1325620"/>
          </a:xfrm>
          <a:prstGeom prst="rect">
            <a:avLst/>
          </a:prstGeom>
          <a:solidFill>
            <a:srgbClr val="FFFFFF"/>
          </a:solidFill>
          <a:ln w="9525">
            <a:noFill/>
            <a:round/>
            <a:headEnd/>
            <a:tailEnd/>
          </a:ln>
          <a:effectLst/>
        </p:spPr>
        <p:txBody>
          <a:bodyPr lIns="90000" tIns="46800" rIns="90000" bIns="46800">
            <a:spAutoFit/>
          </a:bodyPr>
          <a:lstStyle/>
          <a:p>
            <a:pPr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Entre 1921 y 1927, la </a:t>
            </a:r>
            <a:r>
              <a:rPr lang="es-ES_tradnl" sz="1600" b="1" dirty="0">
                <a:solidFill>
                  <a:srgbClr val="000000"/>
                </a:solidFill>
                <a:latin typeface="Arial" charset="0"/>
                <a:ea typeface="Lucida Sans Unicode" charset="0"/>
                <a:cs typeface="Lucida Sans Unicode" charset="0"/>
                <a:hlinkClick r:id="rId3" action="ppaction://hlinksldjump"/>
              </a:rPr>
              <a:t>NEP</a:t>
            </a:r>
            <a:r>
              <a:rPr lang="es-ES_tradnl" sz="1600" dirty="0">
                <a:solidFill>
                  <a:srgbClr val="000000"/>
                </a:solidFill>
                <a:latin typeface="Arial" charset="0"/>
                <a:ea typeface="Lucida Sans Unicode" charset="0"/>
                <a:cs typeface="Lucida Sans Unicode" charset="0"/>
              </a:rPr>
              <a:t> significó un giro radical: la instauración de un </a:t>
            </a:r>
            <a:r>
              <a:rPr lang="es-ES_tradnl" sz="1600" b="1" dirty="0">
                <a:solidFill>
                  <a:srgbClr val="000000"/>
                </a:solidFill>
                <a:latin typeface="Arial" charset="0"/>
                <a:ea typeface="Lucida Sans Unicode" charset="0"/>
                <a:cs typeface="Lucida Sans Unicode" charset="0"/>
              </a:rPr>
              <a:t>capitalismo limitado </a:t>
            </a:r>
            <a:r>
              <a:rPr lang="es-ES_tradnl" sz="1600" dirty="0">
                <a:solidFill>
                  <a:srgbClr val="000000"/>
                </a:solidFill>
                <a:latin typeface="Arial" charset="0"/>
                <a:ea typeface="Lucida Sans Unicode" charset="0"/>
                <a:cs typeface="Lucida Sans Unicode" charset="0"/>
              </a:rPr>
              <a:t>para reconstruir la industria. Es decir, </a:t>
            </a:r>
            <a:r>
              <a:rPr lang="es-ES_tradnl" sz="1600" u="sng" dirty="0">
                <a:solidFill>
                  <a:srgbClr val="000000"/>
                </a:solidFill>
                <a:latin typeface="Arial" charset="0"/>
                <a:ea typeface="Lucida Sans Unicode" charset="0"/>
                <a:cs typeface="Lucida Sans Unicode" charset="0"/>
              </a:rPr>
              <a:t>liberalizar </a:t>
            </a:r>
            <a:r>
              <a:rPr lang="es-ES_tradnl" sz="1600" u="sng" dirty="0" smtClean="0">
                <a:solidFill>
                  <a:srgbClr val="000000"/>
                </a:solidFill>
                <a:latin typeface="Arial" charset="0"/>
                <a:ea typeface="Lucida Sans Unicode" charset="0"/>
                <a:cs typeface="Lucida Sans Unicode" charset="0"/>
              </a:rPr>
              <a:t>parte de la </a:t>
            </a:r>
            <a:r>
              <a:rPr lang="es-ES_tradnl" sz="1600" u="sng" dirty="0">
                <a:solidFill>
                  <a:srgbClr val="000000"/>
                </a:solidFill>
                <a:latin typeface="Arial" charset="0"/>
                <a:ea typeface="Lucida Sans Unicode" charset="0"/>
                <a:cs typeface="Lucida Sans Unicode" charset="0"/>
              </a:rPr>
              <a:t>economía.</a:t>
            </a:r>
          </a:p>
        </p:txBody>
      </p:sp>
      <p:cxnSp>
        <p:nvCxnSpPr>
          <p:cNvPr id="53260" name="AutoShape 12"/>
          <p:cNvCxnSpPr>
            <a:cxnSpLocks noChangeShapeType="1"/>
            <a:stCxn id="53254" idx="3"/>
            <a:endCxn id="53255" idx="1"/>
          </p:cNvCxnSpPr>
          <p:nvPr/>
        </p:nvCxnSpPr>
        <p:spPr bwMode="auto">
          <a:xfrm flipV="1">
            <a:off x="2322513" y="5183854"/>
            <a:ext cx="593725" cy="574009"/>
          </a:xfrm>
          <a:prstGeom prst="straightConnector1">
            <a:avLst/>
          </a:prstGeom>
          <a:noFill/>
          <a:ln w="9360">
            <a:solidFill>
              <a:srgbClr val="000000"/>
            </a:solidFill>
            <a:miter lim="800000"/>
            <a:headEnd/>
            <a:tailEnd type="triangle" w="med" len="med"/>
          </a:ln>
          <a:effectLst/>
        </p:spPr>
      </p:cxnSp>
      <p:cxnSp>
        <p:nvCxnSpPr>
          <p:cNvPr id="53261" name="AutoShape 13"/>
          <p:cNvCxnSpPr>
            <a:cxnSpLocks noChangeShapeType="1"/>
            <a:stCxn id="53254" idx="3"/>
            <a:endCxn id="53256" idx="1"/>
          </p:cNvCxnSpPr>
          <p:nvPr/>
        </p:nvCxnSpPr>
        <p:spPr bwMode="auto">
          <a:xfrm>
            <a:off x="2322513" y="5757863"/>
            <a:ext cx="593725" cy="439346"/>
          </a:xfrm>
          <a:prstGeom prst="straightConnector1">
            <a:avLst/>
          </a:prstGeom>
          <a:noFill/>
          <a:ln w="9360">
            <a:solidFill>
              <a:srgbClr val="000000"/>
            </a:solidFill>
            <a:miter lim="800000"/>
            <a:headEnd/>
            <a:tailEnd type="triangle" w="med" len="med"/>
          </a:ln>
          <a:effectLst/>
        </p:spPr>
      </p:cxnSp>
      <p:cxnSp>
        <p:nvCxnSpPr>
          <p:cNvPr id="3" name="Conector angular 2"/>
          <p:cNvCxnSpPr>
            <a:stCxn id="53258" idx="2"/>
            <a:endCxn id="53253" idx="0"/>
          </p:cNvCxnSpPr>
          <p:nvPr/>
        </p:nvCxnSpPr>
        <p:spPr>
          <a:xfrm rot="16200000" flipH="1">
            <a:off x="6994420" y="3195800"/>
            <a:ext cx="412166" cy="72231"/>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Conector angular 4"/>
          <p:cNvCxnSpPr>
            <a:stCxn id="53253" idx="1"/>
            <a:endCxn id="53254" idx="0"/>
          </p:cNvCxnSpPr>
          <p:nvPr/>
        </p:nvCxnSpPr>
        <p:spPr>
          <a:xfrm rot="10800000" flipV="1">
            <a:off x="1686719" y="3971398"/>
            <a:ext cx="3821906" cy="1618189"/>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P spid="53253" grpId="0" animBg="1"/>
      <p:bldP spid="53254" grpId="0" animBg="1"/>
      <p:bldP spid="53255" grpId="0" animBg="1"/>
      <p:bldP spid="53256" grpId="0" animBg="1"/>
      <p:bldP spid="532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98438" y="781044"/>
            <a:ext cx="6838365"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13.El papel de la URSS en el mundo: </a:t>
            </a:r>
            <a:r>
              <a:rPr lang="es-ES_tradnl" b="1" dirty="0">
                <a:solidFill>
                  <a:srgbClr val="000000"/>
                </a:solidFill>
                <a:latin typeface="Arial" charset="0"/>
                <a:ea typeface="Lucida Sans Unicode" charset="0"/>
                <a:cs typeface="Lucida Sans Unicode" charset="0"/>
              </a:rPr>
              <a:t>LA III INTERNACIONAL</a:t>
            </a:r>
          </a:p>
        </p:txBody>
      </p:sp>
      <p:sp>
        <p:nvSpPr>
          <p:cNvPr id="55299" name="Text Box 3"/>
          <p:cNvSpPr txBox="1">
            <a:spLocks noChangeArrowheads="1"/>
          </p:cNvSpPr>
          <p:nvPr/>
        </p:nvSpPr>
        <p:spPr bwMode="auto">
          <a:xfrm>
            <a:off x="323850" y="1366305"/>
            <a:ext cx="3095625" cy="1066800"/>
          </a:xfrm>
          <a:prstGeom prst="rect">
            <a:avLst/>
          </a:prstGeom>
          <a:solidFill>
            <a:schemeClr val="bg1">
              <a:lumMod val="40000"/>
              <a:lumOff val="60000"/>
            </a:schemeClr>
          </a:solidFill>
          <a:ln w="9525">
            <a:noFill/>
            <a:round/>
            <a:headEnd/>
            <a:tailEnd/>
          </a:ln>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Tras los sucesos de 1917, el </a:t>
            </a:r>
            <a:r>
              <a:rPr lang="es-ES_tradnl" sz="1600" b="1" dirty="0">
                <a:solidFill>
                  <a:srgbClr val="000000"/>
                </a:solidFill>
                <a:latin typeface="Arial" charset="0"/>
                <a:ea typeface="Lucida Sans Unicode" charset="0"/>
                <a:cs typeface="Lucida Sans Unicode" charset="0"/>
              </a:rPr>
              <a:t>movimiento obrero </a:t>
            </a:r>
            <a:r>
              <a:rPr lang="es-ES_tradnl" sz="1600" dirty="0">
                <a:solidFill>
                  <a:srgbClr val="000000"/>
                </a:solidFill>
                <a:latin typeface="Arial" charset="0"/>
                <a:ea typeface="Lucida Sans Unicode" charset="0"/>
                <a:cs typeface="Lucida Sans Unicode" charset="0"/>
              </a:rPr>
              <a:t>pasó a ser una amenaza real para los países liberales.</a:t>
            </a:r>
          </a:p>
        </p:txBody>
      </p:sp>
      <p:sp>
        <p:nvSpPr>
          <p:cNvPr id="55300" name="Text Box 4"/>
          <p:cNvSpPr txBox="1">
            <a:spLocks noChangeArrowheads="1"/>
          </p:cNvSpPr>
          <p:nvPr/>
        </p:nvSpPr>
        <p:spPr bwMode="auto">
          <a:xfrm>
            <a:off x="1022880" y="3077861"/>
            <a:ext cx="3059112" cy="740845"/>
          </a:xfrm>
          <a:prstGeom prst="rect">
            <a:avLst/>
          </a:prstGeom>
          <a:solidFill>
            <a:schemeClr val="accent4">
              <a:lumMod val="90000"/>
            </a:schemeClr>
          </a:solidFill>
          <a:ln w="9360">
            <a:solidFill>
              <a:srgbClr val="000000"/>
            </a:solidFill>
            <a:prstDash val="sysDot"/>
            <a:miter lim="800000"/>
            <a:headEnd/>
            <a:tailEnd/>
          </a:ln>
          <a:effectLst/>
        </p:spPr>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000000"/>
                </a:solidFill>
                <a:latin typeface="Arial" charset="0"/>
                <a:ea typeface="Lucida Sans Unicode" charset="0"/>
                <a:cs typeface="Lucida Sans Unicode" charset="0"/>
              </a:rPr>
              <a:t>Los </a:t>
            </a:r>
            <a:r>
              <a:rPr lang="es-ES_tradnl" sz="1400" dirty="0" smtClean="0">
                <a:solidFill>
                  <a:srgbClr val="000000"/>
                </a:solidFill>
                <a:latin typeface="Arial" charset="0"/>
                <a:ea typeface="Lucida Sans Unicode" charset="0"/>
                <a:cs typeface="Lucida Sans Unicode" charset="0"/>
              </a:rPr>
              <a:t>antiguos </a:t>
            </a:r>
            <a:r>
              <a:rPr lang="es-ES_tradnl" sz="1400" b="1" dirty="0" smtClean="0">
                <a:solidFill>
                  <a:srgbClr val="000000"/>
                </a:solidFill>
                <a:latin typeface="Arial" charset="0"/>
                <a:ea typeface="Lucida Sans Unicode" charset="0"/>
                <a:cs typeface="Lucida Sans Unicode" charset="0"/>
              </a:rPr>
              <a:t>partidos </a:t>
            </a:r>
            <a:r>
              <a:rPr lang="es-ES_tradnl" sz="1400" b="1" dirty="0">
                <a:solidFill>
                  <a:srgbClr val="000000"/>
                </a:solidFill>
                <a:latin typeface="Arial" charset="0"/>
                <a:ea typeface="Lucida Sans Unicode" charset="0"/>
                <a:cs typeface="Lucida Sans Unicode" charset="0"/>
              </a:rPr>
              <a:t>socialistas criticaron</a:t>
            </a:r>
            <a:r>
              <a:rPr lang="es-ES_tradnl" sz="1400" dirty="0">
                <a:solidFill>
                  <a:srgbClr val="000000"/>
                </a:solidFill>
                <a:latin typeface="Arial" charset="0"/>
                <a:ea typeface="Lucida Sans Unicode" charset="0"/>
                <a:cs typeface="Lucida Sans Unicode" charset="0"/>
              </a:rPr>
              <a:t> la ausencia de libertades políticas y sindicales en la URSS</a:t>
            </a:r>
          </a:p>
        </p:txBody>
      </p:sp>
      <p:sp>
        <p:nvSpPr>
          <p:cNvPr id="55301" name="Text Box 5"/>
          <p:cNvSpPr txBox="1">
            <a:spLocks noChangeArrowheads="1"/>
          </p:cNvSpPr>
          <p:nvPr/>
        </p:nvSpPr>
        <p:spPr bwMode="auto">
          <a:xfrm>
            <a:off x="198439" y="6003347"/>
            <a:ext cx="8725427" cy="586957"/>
          </a:xfrm>
          <a:prstGeom prst="rect">
            <a:avLst/>
          </a:prstGeom>
          <a:solidFill>
            <a:srgbClr val="00B0F0"/>
          </a:solidFill>
          <a:ln w="9525">
            <a:noFill/>
            <a:round/>
            <a:headEnd/>
            <a:tailEnd/>
          </a:ln>
          <a:effectLst/>
        </p:spPr>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a:t>
            </a:r>
            <a:r>
              <a:rPr lang="es-ES_tradnl" sz="1600" b="1" dirty="0">
                <a:solidFill>
                  <a:srgbClr val="000000"/>
                </a:solidFill>
                <a:latin typeface="Arial" charset="0"/>
                <a:ea typeface="Lucida Sans Unicode" charset="0"/>
                <a:cs typeface="Lucida Sans Unicode" charset="0"/>
              </a:rPr>
              <a:t>1943, Stalin, disuelve la III Internacional</a:t>
            </a:r>
            <a:r>
              <a:rPr lang="es-ES_tradnl" sz="1600" dirty="0">
                <a:solidFill>
                  <a:srgbClr val="000000"/>
                </a:solidFill>
                <a:latin typeface="Arial" charset="0"/>
                <a:ea typeface="Lucida Sans Unicode" charset="0"/>
                <a:cs typeface="Lucida Sans Unicode" charset="0"/>
              </a:rPr>
              <a:t> como acto de buena fe ante sus aliados occidentales y para fortalecer la alianza frente al nazismo en la II Guerra Mundial.</a:t>
            </a:r>
          </a:p>
        </p:txBody>
      </p:sp>
      <p:sp>
        <p:nvSpPr>
          <p:cNvPr id="55303" name="Text Box 7"/>
          <p:cNvSpPr txBox="1">
            <a:spLocks noChangeArrowheads="1"/>
          </p:cNvSpPr>
          <p:nvPr/>
        </p:nvSpPr>
        <p:spPr bwMode="auto">
          <a:xfrm>
            <a:off x="4219570" y="2239444"/>
            <a:ext cx="4704295" cy="1571842"/>
          </a:xfrm>
          <a:prstGeom prst="rect">
            <a:avLst/>
          </a:prstGeom>
          <a:solidFill>
            <a:srgbClr val="FFFFFF"/>
          </a:solidFill>
          <a:ln w="9525">
            <a:noFill/>
            <a:round/>
            <a:headEnd/>
            <a:tailEnd/>
          </a:ln>
          <a:effectLst/>
        </p:spPr>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 expansión de las ideas revolucionarias por Europa encontró, además de la desconfianza de los países democráticos y las iras de los países fascistas, una </a:t>
            </a:r>
            <a:r>
              <a:rPr lang="es-ES_tradnl" sz="1600" b="1" dirty="0">
                <a:solidFill>
                  <a:srgbClr val="000000"/>
                </a:solidFill>
                <a:latin typeface="Arial" charset="0"/>
                <a:ea typeface="Lucida Sans Unicode" charset="0"/>
                <a:cs typeface="Lucida Sans Unicode" charset="0"/>
              </a:rPr>
              <a:t>división entre comunistas y socialistas</a:t>
            </a:r>
            <a:r>
              <a:rPr lang="es-ES_tradnl" sz="1600" dirty="0">
                <a:solidFill>
                  <a:srgbClr val="000000"/>
                </a:solidFill>
                <a:latin typeface="Arial" charset="0"/>
                <a:ea typeface="Lucida Sans Unicode" charset="0"/>
                <a:cs typeface="Lucida Sans Unicode" charset="0"/>
              </a:rPr>
              <a:t> por la forma en llevar a cabo esa difusión.</a:t>
            </a:r>
          </a:p>
        </p:txBody>
      </p:sp>
      <p:sp>
        <p:nvSpPr>
          <p:cNvPr id="55304" name="Text Box 8"/>
          <p:cNvSpPr txBox="1">
            <a:spLocks noChangeArrowheads="1"/>
          </p:cNvSpPr>
          <p:nvPr/>
        </p:nvSpPr>
        <p:spPr bwMode="auto">
          <a:xfrm>
            <a:off x="4219571" y="1315506"/>
            <a:ext cx="4704295" cy="1079399"/>
          </a:xfrm>
          <a:prstGeom prst="rect">
            <a:avLst/>
          </a:prstGeom>
          <a:solidFill>
            <a:srgbClr val="FFFFFF"/>
          </a:solidFill>
          <a:ln w="9525">
            <a:noFill/>
            <a:round/>
            <a:headEnd/>
            <a:tailEnd/>
          </a:ln>
          <a:effectLst/>
        </p:spPr>
        <p:txBody>
          <a:bodyPr wrap="square"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Creada en el año 1919 en Moscú (conocida como </a:t>
            </a:r>
            <a:r>
              <a:rPr lang="es-ES_tradnl" sz="1600" b="1" dirty="0" smtClean="0">
                <a:solidFill>
                  <a:srgbClr val="000000"/>
                </a:solidFill>
                <a:latin typeface="Arial" charset="0"/>
                <a:ea typeface="Lucida Sans Unicode" charset="0"/>
                <a:cs typeface="Lucida Sans Unicode" charset="0"/>
                <a:hlinkClick r:id="rId3" action="ppaction://hlinksldjump"/>
              </a:rPr>
              <a:t>Komintern</a:t>
            </a:r>
            <a:r>
              <a:rPr lang="es-ES_tradnl" sz="1600" b="1" baseline="30000" dirty="0" smtClean="0">
                <a:solidFill>
                  <a:srgbClr val="000000"/>
                </a:solidFill>
                <a:latin typeface="Arial" charset="0"/>
                <a:ea typeface="Lucida Sans Unicode" charset="0"/>
                <a:cs typeface="Lucida Sans Unicode" charset="0"/>
              </a:rPr>
              <a:t>(*)</a:t>
            </a:r>
            <a:r>
              <a:rPr lang="es-ES_tradnl" sz="1600" dirty="0" smtClean="0">
                <a:solidFill>
                  <a:srgbClr val="000000"/>
                </a:solidFill>
                <a:latin typeface="Arial" charset="0"/>
                <a:ea typeface="Lucida Sans Unicode" charset="0"/>
                <a:cs typeface="Lucida Sans Unicode" charset="0"/>
              </a:rPr>
              <a:t>)</a:t>
            </a:r>
            <a:r>
              <a:rPr lang="es-ES_tradnl" sz="1600" dirty="0">
                <a:solidFill>
                  <a:srgbClr val="000000"/>
                </a:solidFill>
                <a:latin typeface="Arial" charset="0"/>
                <a:ea typeface="Lucida Sans Unicode" charset="0"/>
                <a:cs typeface="Lucida Sans Unicode" charset="0"/>
              </a:rPr>
              <a:t>, agrupaba a los partidos comunistas que iban surgiendo en diferentes países.</a:t>
            </a:r>
          </a:p>
        </p:txBody>
      </p:sp>
      <p:sp>
        <p:nvSpPr>
          <p:cNvPr id="8" name="Text Box 2"/>
          <p:cNvSpPr txBox="1">
            <a:spLocks noChangeArrowheads="1"/>
          </p:cNvSpPr>
          <p:nvPr/>
        </p:nvSpPr>
        <p:spPr bwMode="auto">
          <a:xfrm>
            <a:off x="198439" y="4032738"/>
            <a:ext cx="8691561" cy="1818063"/>
          </a:xfrm>
          <a:prstGeom prst="rect">
            <a:avLst/>
          </a:prstGeom>
          <a:solidFill>
            <a:schemeClr val="hlink"/>
          </a:solidFill>
          <a:ln w="9525">
            <a:noFill/>
            <a:round/>
            <a:headEnd/>
            <a:tailEnd/>
          </a:ln>
          <a:effectLst/>
        </p:spPr>
        <p:txBody>
          <a:bodyPr wrap="squar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b="1" u="sng" dirty="0">
                <a:solidFill>
                  <a:srgbClr val="FFFFFF"/>
                </a:solidFill>
                <a:latin typeface="Arial" charset="0"/>
                <a:ea typeface="Lucida Sans Unicode" charset="0"/>
                <a:cs typeface="Lucida Sans Unicode" charset="0"/>
              </a:rPr>
              <a:t>Condiciones para el ingreso en la III Internacional </a:t>
            </a:r>
            <a:r>
              <a:rPr lang="es-ES_tradnl" sz="1400" b="1" u="sng" dirty="0" smtClean="0">
                <a:solidFill>
                  <a:srgbClr val="FFFFFF"/>
                </a:solidFill>
                <a:latin typeface="Arial" charset="0"/>
                <a:ea typeface="Lucida Sans Unicode" charset="0"/>
                <a:cs typeface="Lucida Sans Unicode" charset="0"/>
              </a:rPr>
              <a:t>Comunista</a:t>
            </a:r>
            <a:endParaRPr lang="es-ES_tradnl" sz="1400" b="1" dirty="0">
              <a:solidFill>
                <a:srgbClr val="FFFFFF"/>
              </a:solidFill>
              <a:latin typeface="Arial" charset="0"/>
              <a:ea typeface="Lucida Sans Unicode" charset="0"/>
              <a:cs typeface="Lucida Sans Unicode" charset="0"/>
            </a:endParaRPr>
          </a:p>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FFFFFF"/>
                </a:solidFill>
                <a:latin typeface="Arial" charset="0"/>
                <a:ea typeface="Lucida Sans Unicode" charset="0"/>
                <a:cs typeface="Lucida Sans Unicode" charset="0"/>
              </a:rPr>
              <a:t>15. Cada uno de los partidos que deseen pertenecer a la Internacional Comunista tienen el deber de prestar apoyo incondicional a cada República Soviética en su lucha frente a las fuerzas contrarrevolucionarias</a:t>
            </a:r>
            <a:r>
              <a:rPr lang="es-ES_tradnl" sz="1400" dirty="0" smtClean="0">
                <a:solidFill>
                  <a:srgbClr val="FFFFFF"/>
                </a:solidFill>
                <a:latin typeface="Arial" charset="0"/>
                <a:ea typeface="Lucida Sans Unicode" charset="0"/>
                <a:cs typeface="Lucida Sans Unicode" charset="0"/>
              </a:rPr>
              <a:t>…</a:t>
            </a:r>
            <a:endParaRPr lang="es-ES_tradnl" sz="1400" dirty="0">
              <a:solidFill>
                <a:srgbClr val="FFFFFF"/>
              </a:solidFill>
              <a:latin typeface="Arial" charset="0"/>
              <a:ea typeface="Lucida Sans Unicode" charset="0"/>
              <a:cs typeface="Lucida Sans Unicode" charset="0"/>
            </a:endParaRPr>
          </a:p>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400" dirty="0">
                <a:solidFill>
                  <a:srgbClr val="FFFFFF"/>
                </a:solidFill>
                <a:latin typeface="Arial" charset="0"/>
                <a:ea typeface="Lucida Sans Unicode" charset="0"/>
                <a:cs typeface="Lucida Sans Unicode" charset="0"/>
              </a:rPr>
              <a:t>18. Cada uno de los partidos que deseen entrar en la Internacional Comunista debe llevar este título: </a:t>
            </a:r>
            <a:r>
              <a:rPr lang="es-ES_tradnl" sz="1400" b="1" dirty="0">
                <a:solidFill>
                  <a:srgbClr val="FFFFFF"/>
                </a:solidFill>
                <a:latin typeface="Arial" charset="0"/>
                <a:ea typeface="Lucida Sans Unicode" charset="0"/>
                <a:cs typeface="Lucida Sans Unicode" charset="0"/>
              </a:rPr>
              <a:t>Partido Comunista </a:t>
            </a:r>
            <a:r>
              <a:rPr lang="es-ES_tradnl" sz="1400" dirty="0">
                <a:solidFill>
                  <a:srgbClr val="FFFFFF"/>
                </a:solidFill>
                <a:latin typeface="Arial" charset="0"/>
                <a:ea typeface="Lucida Sans Unicode" charset="0"/>
                <a:cs typeface="Lucida Sans Unicode" charset="0"/>
              </a:rPr>
              <a:t>de tal país (sección de la Tercera Internacional Comunista). La cuestión del título no es solo formal, sino de gran importancia política. La Internacional Comunista ha declarado una lucha decidida a todo el mundo burgués y a todos los partidos socialdemócratas amarillos.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3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3" grpId="0" animBg="1"/>
      <p:bldP spid="55304" grpId="0" animBg="1"/>
      <p:bldP spid="8"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99068" y="1732770"/>
            <a:ext cx="7106355" cy="5091360"/>
          </a:xfrm>
          <a:prstGeom prst="rect">
            <a:avLst/>
          </a:prstGeom>
        </p:spPr>
      </p:pic>
      <p:sp>
        <p:nvSpPr>
          <p:cNvPr id="3" name="Text Box 2"/>
          <p:cNvSpPr txBox="1">
            <a:spLocks noChangeArrowheads="1"/>
          </p:cNvSpPr>
          <p:nvPr/>
        </p:nvSpPr>
        <p:spPr bwMode="auto">
          <a:xfrm>
            <a:off x="198438" y="781044"/>
            <a:ext cx="4273623"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14.La Constitución de la URSS (1924)</a:t>
            </a:r>
            <a:endParaRPr lang="es-ES_tradnl" b="1" dirty="0">
              <a:solidFill>
                <a:srgbClr val="000000"/>
              </a:solidFill>
              <a:latin typeface="Arial" charset="0"/>
              <a:ea typeface="Lucida Sans Unicode" charset="0"/>
              <a:cs typeface="Lucida Sans Unicode" charset="0"/>
            </a:endParaRPr>
          </a:p>
        </p:txBody>
      </p:sp>
      <p:sp>
        <p:nvSpPr>
          <p:cNvPr id="4" name="CuadroTexto 3"/>
          <p:cNvSpPr txBox="1"/>
          <p:nvPr/>
        </p:nvSpPr>
        <p:spPr>
          <a:xfrm>
            <a:off x="999068" y="1270004"/>
            <a:ext cx="7352969" cy="4001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 sz="2000" dirty="0" smtClean="0"/>
              <a:t>Enero. Lenin muere</a:t>
            </a:r>
            <a:r>
              <a:rPr lang="es-ES" sz="2000" dirty="0" smtClean="0">
                <a:sym typeface="Wingdings"/>
              </a:rPr>
              <a:t> lucha por el poder vence Josef </a:t>
            </a:r>
            <a:r>
              <a:rPr lang="es-ES" sz="2000" dirty="0" err="1" smtClean="0">
                <a:sym typeface="Wingdings"/>
              </a:rPr>
              <a:t>Broz</a:t>
            </a:r>
            <a:r>
              <a:rPr lang="es-ES" sz="2000" dirty="0" smtClean="0">
                <a:sym typeface="Wingdings"/>
              </a:rPr>
              <a:t> STALIN</a:t>
            </a:r>
            <a:endParaRPr lang="es-ES" sz="2000" dirty="0" smtClean="0"/>
          </a:p>
        </p:txBody>
      </p:sp>
    </p:spTree>
    <p:extLst>
      <p:ext uri="{BB962C8B-B14F-4D97-AF65-F5344CB8AC3E}">
        <p14:creationId xmlns:p14="http://schemas.microsoft.com/office/powerpoint/2010/main" val="31287514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606800" y="2573867"/>
            <a:ext cx="1576774" cy="1323439"/>
          </a:xfrm>
          <a:prstGeom prst="rect">
            <a:avLst/>
          </a:prstGeom>
          <a:noFill/>
          <a:ln>
            <a:noFill/>
          </a:ln>
        </p:spPr>
        <p:txBody>
          <a:bodyPr wrap="none" rtlCol="0">
            <a:spAutoFit/>
          </a:bodyPr>
          <a:lstStyle/>
          <a:p>
            <a:r>
              <a:rPr lang="es-ES" sz="8000" dirty="0" smtClean="0"/>
              <a:t>FIN</a:t>
            </a:r>
          </a:p>
        </p:txBody>
      </p:sp>
    </p:spTree>
    <p:extLst>
      <p:ext uri="{BB962C8B-B14F-4D97-AF65-F5344CB8AC3E}">
        <p14:creationId xmlns:p14="http://schemas.microsoft.com/office/powerpoint/2010/main" val="32150036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o cambio Rusia con la Revolucion Rus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1336" y="731195"/>
            <a:ext cx="7213600" cy="5525311"/>
          </a:xfrm>
          <a:prstGeom prst="rect">
            <a:avLst/>
          </a:prstGeom>
        </p:spPr>
      </p:pic>
      <p:sp>
        <p:nvSpPr>
          <p:cNvPr id="3" name="Botón de acción: Hacia atrás o Anterior 2">
            <a:hlinkClick r:id="rId5" action="ppaction://hlinksldjump" highlightClick="1"/>
          </p:cNvPr>
          <p:cNvSpPr/>
          <p:nvPr/>
        </p:nvSpPr>
        <p:spPr>
          <a:xfrm>
            <a:off x="8449731" y="5841988"/>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506875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volucion Rusa-Canal encue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0" y="762000"/>
            <a:ext cx="7162800" cy="5372100"/>
          </a:xfrm>
          <a:prstGeom prst="rect">
            <a:avLst/>
          </a:prstGeom>
        </p:spPr>
      </p:pic>
      <p:sp>
        <p:nvSpPr>
          <p:cNvPr id="3" name="Botón de acción: Hacia atrás o Anterior 2">
            <a:hlinkClick r:id="rId5" action="ppaction://hlinksldjump" highlightClick="1"/>
          </p:cNvPr>
          <p:cNvSpPr/>
          <p:nvPr/>
        </p:nvSpPr>
        <p:spPr>
          <a:xfrm>
            <a:off x="8449731" y="5841988"/>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880849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2422" y="858774"/>
            <a:ext cx="4761290" cy="5999226"/>
          </a:xfrm>
          <a:prstGeom prst="rect">
            <a:avLst/>
          </a:prstGeom>
        </p:spPr>
      </p:pic>
      <p:pic>
        <p:nvPicPr>
          <p:cNvPr id="3" name="Imagen 2"/>
          <p:cNvPicPr>
            <a:picLocks noChangeAspect="1"/>
          </p:cNvPicPr>
          <p:nvPr/>
        </p:nvPicPr>
        <p:blipFill>
          <a:blip r:embed="rId3"/>
          <a:stretch>
            <a:fillRect/>
          </a:stretch>
        </p:blipFill>
        <p:spPr>
          <a:xfrm>
            <a:off x="4903712" y="858774"/>
            <a:ext cx="4247418" cy="3188293"/>
          </a:xfrm>
          <a:prstGeom prst="rect">
            <a:avLst/>
          </a:prstGeom>
        </p:spPr>
      </p:pic>
      <p:sp>
        <p:nvSpPr>
          <p:cNvPr id="4" name="Botón de acción: Hacia atrás o Anterior 3">
            <a:hlinkClick r:id="rId4" action="ppaction://hlinksldjump" highlightClick="1"/>
          </p:cNvPr>
          <p:cNvSpPr/>
          <p:nvPr/>
        </p:nvSpPr>
        <p:spPr>
          <a:xfrm>
            <a:off x="8449731" y="5841988"/>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6870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Biografia_Leni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54100"/>
            <a:ext cx="3138479" cy="3627967"/>
          </a:xfrm>
          <a:prstGeom prst="rect">
            <a:avLst/>
          </a:prstGeom>
        </p:spPr>
      </p:pic>
      <p:pic>
        <p:nvPicPr>
          <p:cNvPr id="3" name="Imagen 2" descr="Biografia_Trosk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2212" y="2751406"/>
            <a:ext cx="3245387" cy="4106593"/>
          </a:xfrm>
          <a:prstGeom prst="rect">
            <a:avLst/>
          </a:prstGeom>
        </p:spPr>
      </p:pic>
      <p:pic>
        <p:nvPicPr>
          <p:cNvPr id="4" name="Imagen 3" descr="Biografia_Stali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20832" y="1054100"/>
            <a:ext cx="3323167" cy="3958167"/>
          </a:xfrm>
          <a:prstGeom prst="rect">
            <a:avLst/>
          </a:prstGeom>
        </p:spPr>
      </p:pic>
      <p:sp>
        <p:nvSpPr>
          <p:cNvPr id="5" name="Botón de acción: Hacia atrás o Anterior 4">
            <a:hlinkClick r:id="rId5" action="ppaction://hlinksldjump" highlightClick="1"/>
          </p:cNvPr>
          <p:cNvSpPr/>
          <p:nvPr/>
        </p:nvSpPr>
        <p:spPr>
          <a:xfrm>
            <a:off x="8449731" y="5841988"/>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59879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600" y="5082739"/>
            <a:ext cx="8026400" cy="1169551"/>
          </a:xfrm>
          <a:prstGeom prst="rect">
            <a:avLst/>
          </a:prstGeom>
        </p:spPr>
        <p:txBody>
          <a:bodyPr wrap="square">
            <a:spAutoFit/>
          </a:bodyPr>
          <a:lstStyle/>
          <a:p>
            <a:r>
              <a:rPr lang="es-ES" sz="1400" b="1" dirty="0"/>
              <a:t>Nicolás II, el último zar ruso</a:t>
            </a:r>
            <a:endParaRPr lang="es-ES" sz="1400" dirty="0"/>
          </a:p>
          <a:p>
            <a:r>
              <a:rPr lang="es-ES" sz="1400" dirty="0"/>
              <a:t>Nicolás II fue un gobernante relativamente liberal pero débil y se vio obligado a abdicar en 1917. En la imagen, Nicolás II es el segundo a la izquierda y a su lado están sus cuatro hijas: Tatiana, Olga, María y Anastasia. A la derecha está su hijo hemofílico Alexis. La familia fue </a:t>
            </a:r>
            <a:r>
              <a:rPr lang="es-ES" sz="1400" dirty="0" smtClean="0"/>
              <a:t> </a:t>
            </a:r>
            <a:r>
              <a:rPr lang="es-ES" sz="1400" dirty="0"/>
              <a:t>asesinada por los </a:t>
            </a:r>
            <a:r>
              <a:rPr lang="es-ES" sz="1400" dirty="0" smtClean="0"/>
              <a:t>bolcheviques (17-7-1918)</a:t>
            </a:r>
            <a:endParaRPr lang="es-ES" sz="1400" dirty="0"/>
          </a:p>
        </p:txBody>
      </p:sp>
      <p:pic>
        <p:nvPicPr>
          <p:cNvPr id="3" name="Imagen 2"/>
          <p:cNvPicPr>
            <a:picLocks noChangeAspect="1"/>
          </p:cNvPicPr>
          <p:nvPr/>
        </p:nvPicPr>
        <p:blipFill>
          <a:blip r:embed="rId2"/>
          <a:stretch>
            <a:fillRect/>
          </a:stretch>
        </p:blipFill>
        <p:spPr>
          <a:xfrm>
            <a:off x="1651000" y="960975"/>
            <a:ext cx="5829300" cy="4076700"/>
          </a:xfrm>
          <a:prstGeom prst="rect">
            <a:avLst/>
          </a:prstGeom>
        </p:spPr>
      </p:pic>
      <p:sp>
        <p:nvSpPr>
          <p:cNvPr id="4" name="Botón de acción: Hacia atrás o Anterior 3">
            <a:hlinkClick r:id="rId3" action="ppaction://hlinksldjump" highlightClick="1"/>
          </p:cNvPr>
          <p:cNvSpPr/>
          <p:nvPr/>
        </p:nvSpPr>
        <p:spPr>
          <a:xfrm>
            <a:off x="8449731" y="5841988"/>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64968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20495" y="620713"/>
            <a:ext cx="1451336" cy="648512"/>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I. LA </a:t>
            </a:r>
            <a:r>
              <a:rPr lang="es-ES_tradnl" b="1" dirty="0">
                <a:solidFill>
                  <a:srgbClr val="000000"/>
                </a:solidFill>
                <a:latin typeface="Arial" charset="0"/>
                <a:ea typeface="Lucida Sans Unicode" charset="0"/>
                <a:cs typeface="Lucida Sans Unicode" charset="0"/>
              </a:rPr>
              <a:t>RUSIA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charset="0"/>
                <a:ea typeface="Lucida Sans Unicode" charset="0"/>
                <a:cs typeface="Lucida Sans Unicode" charset="0"/>
              </a:rPr>
              <a:t>ZARISTA</a:t>
            </a:r>
          </a:p>
        </p:txBody>
      </p:sp>
      <p:sp>
        <p:nvSpPr>
          <p:cNvPr id="13317" name="Text Box 5"/>
          <p:cNvSpPr txBox="1">
            <a:spLocks noChangeArrowheads="1"/>
          </p:cNvSpPr>
          <p:nvPr/>
        </p:nvSpPr>
        <p:spPr bwMode="auto">
          <a:xfrm>
            <a:off x="539750" y="4305304"/>
            <a:ext cx="1655763" cy="371513"/>
          </a:xfrm>
          <a:prstGeom prst="rect">
            <a:avLst/>
          </a:prstGeom>
          <a:solidFill>
            <a:srgbClr val="333399"/>
          </a:soli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FFFFFF"/>
                </a:solidFill>
                <a:latin typeface="Arial" charset="0"/>
                <a:ea typeface="Lucida Sans Unicode" charset="0"/>
                <a:cs typeface="Lucida Sans Unicode" charset="0"/>
              </a:rPr>
              <a:t>Sociedad</a:t>
            </a:r>
            <a:endParaRPr lang="es-ES_tradnl" b="1" dirty="0">
              <a:solidFill>
                <a:srgbClr val="FFFFFF"/>
              </a:solidFill>
              <a:latin typeface="Arial" charset="0"/>
              <a:ea typeface="Lucida Sans Unicode" charset="0"/>
              <a:cs typeface="Lucida Sans Unicode" charset="0"/>
            </a:endParaRPr>
          </a:p>
        </p:txBody>
      </p:sp>
      <p:sp>
        <p:nvSpPr>
          <p:cNvPr id="13318" name="Text Box 6"/>
          <p:cNvSpPr txBox="1">
            <a:spLocks noChangeArrowheads="1"/>
          </p:cNvSpPr>
          <p:nvPr/>
        </p:nvSpPr>
        <p:spPr bwMode="auto">
          <a:xfrm>
            <a:off x="539552" y="1374805"/>
            <a:ext cx="2341562" cy="368300"/>
          </a:xfrm>
          <a:prstGeom prst="rect">
            <a:avLst/>
          </a:prstGeom>
          <a:solidFill>
            <a:srgbClr val="333399"/>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FFFFFF"/>
                </a:solidFill>
                <a:latin typeface="Arial" charset="0"/>
                <a:ea typeface="Lucida Sans Unicode" charset="0"/>
                <a:cs typeface="Lucida Sans Unicode" charset="0"/>
              </a:rPr>
              <a:t>Monarquía absoluta</a:t>
            </a:r>
          </a:p>
        </p:txBody>
      </p:sp>
      <p:sp>
        <p:nvSpPr>
          <p:cNvPr id="13319" name="Text Box 7"/>
          <p:cNvSpPr txBox="1">
            <a:spLocks noChangeArrowheads="1"/>
          </p:cNvSpPr>
          <p:nvPr/>
        </p:nvSpPr>
        <p:spPr bwMode="auto">
          <a:xfrm>
            <a:off x="1763688" y="2780928"/>
            <a:ext cx="1584325" cy="642937"/>
          </a:xfrm>
          <a:prstGeom prst="rect">
            <a:avLst/>
          </a:prstGeom>
          <a:gradFill rotWithShape="0">
            <a:gsLst>
              <a:gs pos="0">
                <a:srgbClr val="FF9900"/>
              </a:gs>
              <a:gs pos="50000">
                <a:srgbClr val="FFDDA9"/>
              </a:gs>
              <a:gs pos="100000">
                <a:srgbClr val="FF9900"/>
              </a:gs>
            </a:gsLst>
            <a:lin ang="5400000" scaled="1"/>
          </a:gra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333399"/>
                </a:solidFill>
                <a:latin typeface="Arial" charset="0"/>
                <a:ea typeface="Lucida Sans Unicode" charset="0"/>
                <a:cs typeface="Lucida Sans Unicode" charset="0"/>
              </a:rPr>
              <a:t>Aristocracia latifundista</a:t>
            </a:r>
          </a:p>
        </p:txBody>
      </p:sp>
      <p:sp>
        <p:nvSpPr>
          <p:cNvPr id="13320" name="Text Box 8"/>
          <p:cNvSpPr txBox="1">
            <a:spLocks noChangeArrowheads="1"/>
          </p:cNvSpPr>
          <p:nvPr/>
        </p:nvSpPr>
        <p:spPr bwMode="auto">
          <a:xfrm>
            <a:off x="2555875" y="4631801"/>
            <a:ext cx="1751013" cy="368300"/>
          </a:xfrm>
          <a:prstGeom prst="rect">
            <a:avLst/>
          </a:prstGeom>
          <a:gradFill rotWithShape="0">
            <a:gsLst>
              <a:gs pos="0">
                <a:srgbClr val="FF9900"/>
              </a:gs>
              <a:gs pos="50000">
                <a:srgbClr val="FFDDA9"/>
              </a:gs>
              <a:gs pos="100000">
                <a:srgbClr val="FF9900"/>
              </a:gs>
            </a:gsLst>
            <a:lin ang="5400000" scaled="1"/>
          </a:gra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333399"/>
                </a:solidFill>
                <a:latin typeface="Arial" charset="0"/>
                <a:ea typeface="Lucida Sans Unicode" charset="0"/>
                <a:cs typeface="Lucida Sans Unicode" charset="0"/>
              </a:rPr>
              <a:t>Campesinado</a:t>
            </a:r>
          </a:p>
        </p:txBody>
      </p:sp>
      <p:sp>
        <p:nvSpPr>
          <p:cNvPr id="13321" name="Text Box 9"/>
          <p:cNvSpPr txBox="1">
            <a:spLocks noChangeArrowheads="1"/>
          </p:cNvSpPr>
          <p:nvPr/>
        </p:nvSpPr>
        <p:spPr bwMode="auto">
          <a:xfrm>
            <a:off x="2195736" y="3717032"/>
            <a:ext cx="2560638" cy="368300"/>
          </a:xfrm>
          <a:prstGeom prst="rect">
            <a:avLst/>
          </a:prstGeom>
          <a:gradFill rotWithShape="0">
            <a:gsLst>
              <a:gs pos="0">
                <a:srgbClr val="FF9900"/>
              </a:gs>
              <a:gs pos="50000">
                <a:srgbClr val="FFDDA9"/>
              </a:gs>
              <a:gs pos="100000">
                <a:srgbClr val="FF9900"/>
              </a:gs>
            </a:gsLst>
            <a:lin ang="5400000" scaled="1"/>
          </a:gra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333399"/>
                </a:solidFill>
                <a:latin typeface="Arial" charset="0"/>
                <a:ea typeface="Lucida Sans Unicode" charset="0"/>
                <a:cs typeface="Lucida Sans Unicode" charset="0"/>
              </a:rPr>
              <a:t>Burguesía reducida</a:t>
            </a:r>
          </a:p>
        </p:txBody>
      </p:sp>
      <p:sp>
        <p:nvSpPr>
          <p:cNvPr id="13322" name="Text Box 10"/>
          <p:cNvSpPr txBox="1">
            <a:spLocks noChangeArrowheads="1"/>
          </p:cNvSpPr>
          <p:nvPr/>
        </p:nvSpPr>
        <p:spPr bwMode="auto">
          <a:xfrm>
            <a:off x="1631950" y="5818192"/>
            <a:ext cx="3022600" cy="368300"/>
          </a:xfrm>
          <a:prstGeom prst="rect">
            <a:avLst/>
          </a:prstGeom>
          <a:gradFill rotWithShape="0">
            <a:gsLst>
              <a:gs pos="0">
                <a:srgbClr val="FF9900"/>
              </a:gs>
              <a:gs pos="50000">
                <a:srgbClr val="FFDDA9"/>
              </a:gs>
              <a:gs pos="100000">
                <a:srgbClr val="FF9900"/>
              </a:gs>
            </a:gsLst>
            <a:lin ang="5400000" scaled="1"/>
          </a:gra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a:solidFill>
                  <a:srgbClr val="333399"/>
                </a:solidFill>
                <a:latin typeface="Arial" charset="0"/>
                <a:ea typeface="Lucida Sans Unicode" charset="0"/>
                <a:cs typeface="Lucida Sans Unicode" charset="0"/>
              </a:rPr>
              <a:t>Proletariado emergente</a:t>
            </a:r>
          </a:p>
        </p:txBody>
      </p:sp>
      <p:cxnSp>
        <p:nvCxnSpPr>
          <p:cNvPr id="13323" name="AutoShape 11"/>
          <p:cNvCxnSpPr>
            <a:cxnSpLocks noChangeShapeType="1"/>
            <a:stCxn id="13316" idx="1"/>
            <a:endCxn id="13317" idx="1"/>
          </p:cNvCxnSpPr>
          <p:nvPr/>
        </p:nvCxnSpPr>
        <p:spPr bwMode="auto">
          <a:xfrm rot="10800000" flipH="1" flipV="1">
            <a:off x="320494" y="944969"/>
            <a:ext cx="219255" cy="3546092"/>
          </a:xfrm>
          <a:prstGeom prst="bentConnector3">
            <a:avLst>
              <a:gd name="adj1" fmla="val -104262"/>
            </a:avLst>
          </a:prstGeom>
          <a:noFill/>
          <a:ln w="9360">
            <a:solidFill>
              <a:srgbClr val="000000"/>
            </a:solidFill>
            <a:miter lim="800000"/>
            <a:headEnd/>
            <a:tailEnd type="triangle" w="med" len="med"/>
          </a:ln>
          <a:effectLst/>
        </p:spPr>
      </p:cxnSp>
      <p:cxnSp>
        <p:nvCxnSpPr>
          <p:cNvPr id="13324" name="AutoShape 12"/>
          <p:cNvCxnSpPr>
            <a:cxnSpLocks noChangeShapeType="1"/>
            <a:stCxn id="13316" idx="1"/>
            <a:endCxn id="13318" idx="1"/>
          </p:cNvCxnSpPr>
          <p:nvPr/>
        </p:nvCxnSpPr>
        <p:spPr bwMode="auto">
          <a:xfrm rot="10800000" flipH="1" flipV="1">
            <a:off x="320494" y="944969"/>
            <a:ext cx="219057" cy="613986"/>
          </a:xfrm>
          <a:prstGeom prst="bentConnector3">
            <a:avLst>
              <a:gd name="adj1" fmla="val -104356"/>
            </a:avLst>
          </a:prstGeom>
          <a:noFill/>
          <a:ln w="9360">
            <a:solidFill>
              <a:srgbClr val="000000"/>
            </a:solidFill>
            <a:miter lim="800000"/>
            <a:headEnd/>
            <a:tailEnd type="triangle" w="med" len="med"/>
          </a:ln>
          <a:effectLst/>
        </p:spPr>
      </p:cxnSp>
      <p:cxnSp>
        <p:nvCxnSpPr>
          <p:cNvPr id="13325" name="AutoShape 13"/>
          <p:cNvCxnSpPr>
            <a:cxnSpLocks noChangeShapeType="1"/>
            <a:stCxn id="13317" idx="0"/>
            <a:endCxn id="13319" idx="1"/>
          </p:cNvCxnSpPr>
          <p:nvPr/>
        </p:nvCxnSpPr>
        <p:spPr bwMode="auto">
          <a:xfrm rot="5400000" flipH="1" flipV="1">
            <a:off x="964207" y="3505823"/>
            <a:ext cx="1202907" cy="396056"/>
          </a:xfrm>
          <a:prstGeom prst="bentConnector2">
            <a:avLst/>
          </a:prstGeom>
          <a:noFill/>
          <a:ln w="9360">
            <a:solidFill>
              <a:srgbClr val="000000"/>
            </a:solidFill>
            <a:miter lim="800000"/>
            <a:headEnd/>
            <a:tailEnd type="triangle" w="med" len="med"/>
          </a:ln>
          <a:effectLst/>
        </p:spPr>
      </p:cxnSp>
      <p:cxnSp>
        <p:nvCxnSpPr>
          <p:cNvPr id="13326" name="AutoShape 14"/>
          <p:cNvCxnSpPr>
            <a:cxnSpLocks noChangeShapeType="1"/>
            <a:stCxn id="13317" idx="2"/>
            <a:endCxn id="13320" idx="1"/>
          </p:cNvCxnSpPr>
          <p:nvPr/>
        </p:nvCxnSpPr>
        <p:spPr bwMode="auto">
          <a:xfrm rot="16200000" flipH="1">
            <a:off x="1892186" y="4152262"/>
            <a:ext cx="139134" cy="1188243"/>
          </a:xfrm>
          <a:prstGeom prst="bentConnector2">
            <a:avLst/>
          </a:prstGeom>
          <a:noFill/>
          <a:ln w="9360">
            <a:solidFill>
              <a:srgbClr val="000000"/>
            </a:solidFill>
            <a:miter lim="800000"/>
            <a:headEnd/>
            <a:tailEnd type="triangle" w="med" len="med"/>
          </a:ln>
          <a:effectLst/>
        </p:spPr>
      </p:cxnSp>
      <p:cxnSp>
        <p:nvCxnSpPr>
          <p:cNvPr id="13327" name="AutoShape 15"/>
          <p:cNvCxnSpPr>
            <a:cxnSpLocks noChangeShapeType="1"/>
            <a:stCxn id="13317" idx="0"/>
            <a:endCxn id="13321" idx="1"/>
          </p:cNvCxnSpPr>
          <p:nvPr/>
        </p:nvCxnSpPr>
        <p:spPr bwMode="auto">
          <a:xfrm rot="5400000" flipH="1" flipV="1">
            <a:off x="1579623" y="3689191"/>
            <a:ext cx="404122" cy="828104"/>
          </a:xfrm>
          <a:prstGeom prst="bentConnector2">
            <a:avLst/>
          </a:prstGeom>
          <a:noFill/>
          <a:ln w="9360">
            <a:solidFill>
              <a:srgbClr val="000000"/>
            </a:solidFill>
            <a:miter lim="800000"/>
            <a:headEnd/>
            <a:tailEnd type="triangle" w="med" len="med"/>
          </a:ln>
          <a:effectLst/>
        </p:spPr>
      </p:cxnSp>
      <p:cxnSp>
        <p:nvCxnSpPr>
          <p:cNvPr id="13328" name="AutoShape 16"/>
          <p:cNvCxnSpPr>
            <a:cxnSpLocks noChangeShapeType="1"/>
            <a:stCxn id="13317" idx="2"/>
            <a:endCxn id="13322" idx="1"/>
          </p:cNvCxnSpPr>
          <p:nvPr/>
        </p:nvCxnSpPr>
        <p:spPr bwMode="auto">
          <a:xfrm rot="16200000" flipH="1">
            <a:off x="837029" y="5207420"/>
            <a:ext cx="1325525" cy="264318"/>
          </a:xfrm>
          <a:prstGeom prst="bentConnector2">
            <a:avLst/>
          </a:prstGeom>
          <a:noFill/>
          <a:ln w="9360">
            <a:solidFill>
              <a:srgbClr val="000000"/>
            </a:solidFill>
            <a:miter lim="800000"/>
            <a:headEnd/>
            <a:tailEnd type="triangle" w="med" len="med"/>
          </a:ln>
          <a:effectLst/>
        </p:spPr>
      </p:cxnSp>
      <p:sp>
        <p:nvSpPr>
          <p:cNvPr id="13329" name="Text Box 17"/>
          <p:cNvSpPr txBox="1">
            <a:spLocks noChangeArrowheads="1"/>
          </p:cNvSpPr>
          <p:nvPr/>
        </p:nvSpPr>
        <p:spPr bwMode="auto">
          <a:xfrm>
            <a:off x="3059833" y="1281417"/>
            <a:ext cx="3544168" cy="13256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El zar gozaba de una autoridad ilimitada que impedía el mínimo desarrollo democrático, apoyado por la Iglesia</a:t>
            </a:r>
            <a:r>
              <a:rPr lang="es-ES_tradnl" sz="1600" b="1" dirty="0">
                <a:solidFill>
                  <a:srgbClr val="000000"/>
                </a:solidFill>
                <a:latin typeface="Arial" charset="0"/>
                <a:ea typeface="Lucida Sans Unicode" charset="0"/>
                <a:cs typeface="Lucida Sans Unicode" charset="0"/>
              </a:rPr>
              <a:t> </a:t>
            </a:r>
            <a:r>
              <a:rPr lang="es-ES_tradnl" sz="1600" b="1" dirty="0" smtClean="0">
                <a:solidFill>
                  <a:srgbClr val="000000"/>
                </a:solidFill>
                <a:latin typeface="Arial" charset="0"/>
                <a:ea typeface="Lucida Sans Unicode" charset="0"/>
                <a:cs typeface="Lucida Sans Unicode" charset="0"/>
              </a:rPr>
              <a:t>Ortodoxa</a:t>
            </a:r>
            <a:r>
              <a:rPr lang="es-ES_tradnl" sz="1600" b="1" baseline="30000" dirty="0" smtClean="0">
                <a:solidFill>
                  <a:srgbClr val="000000"/>
                </a:solidFill>
                <a:latin typeface="Arial" charset="0"/>
                <a:ea typeface="Lucida Sans Unicode" charset="0"/>
                <a:cs typeface="Lucida Sans Unicode" charset="0"/>
              </a:rPr>
              <a:t>(*)</a:t>
            </a:r>
            <a:r>
              <a:rPr lang="es-ES_tradnl" sz="1600" dirty="0" smtClean="0">
                <a:solidFill>
                  <a:srgbClr val="000000"/>
                </a:solidFill>
                <a:latin typeface="Arial" charset="0"/>
                <a:ea typeface="Lucida Sans Unicode" charset="0"/>
                <a:cs typeface="Lucida Sans Unicode" charset="0"/>
              </a:rPr>
              <a:t>, </a:t>
            </a:r>
            <a:r>
              <a:rPr lang="es-ES_tradnl" sz="1600" dirty="0">
                <a:solidFill>
                  <a:srgbClr val="000000"/>
                </a:solidFill>
                <a:latin typeface="Arial" charset="0"/>
                <a:ea typeface="Lucida Sans Unicode" charset="0"/>
                <a:cs typeface="Lucida Sans Unicode" charset="0"/>
              </a:rPr>
              <a:t>el Ejército y la burocracia</a:t>
            </a:r>
          </a:p>
        </p:txBody>
      </p:sp>
      <p:sp>
        <p:nvSpPr>
          <p:cNvPr id="13331" name="Text Box 19"/>
          <p:cNvSpPr txBox="1">
            <a:spLocks noChangeArrowheads="1"/>
          </p:cNvSpPr>
          <p:nvPr/>
        </p:nvSpPr>
        <p:spPr bwMode="auto">
          <a:xfrm>
            <a:off x="3779912" y="2747062"/>
            <a:ext cx="5184775" cy="78701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solidFill>
                  <a:srgbClr val="000000"/>
                </a:solidFill>
                <a:latin typeface="Arial" charset="0"/>
                <a:ea typeface="Lucida Sans Unicode" charset="0"/>
                <a:cs typeface="Lucida Sans Unicode" charset="0"/>
              </a:rPr>
              <a:t>Pequeña minoría dueña de grandes </a:t>
            </a:r>
            <a:r>
              <a:rPr lang="es-ES_tradnl" sz="1500" dirty="0" smtClean="0">
                <a:solidFill>
                  <a:srgbClr val="000000"/>
                </a:solidFill>
                <a:latin typeface="Arial" charset="0"/>
                <a:ea typeface="Lucida Sans Unicode" charset="0"/>
                <a:cs typeface="Lucida Sans Unicode" charset="0"/>
              </a:rPr>
              <a:t>fortunas: monarquía</a:t>
            </a:r>
            <a:r>
              <a:rPr lang="es-ES_tradnl" sz="1500" dirty="0">
                <a:solidFill>
                  <a:srgbClr val="000000"/>
                </a:solidFill>
                <a:latin typeface="Arial" charset="0"/>
                <a:ea typeface="Lucida Sans Unicode" charset="0"/>
                <a:cs typeface="Lucida Sans Unicode" charset="0"/>
              </a:rPr>
              <a:t>, aristocracia, </a:t>
            </a:r>
            <a:r>
              <a:rPr lang="es-ES_tradnl" sz="1500" dirty="0" smtClean="0">
                <a:solidFill>
                  <a:srgbClr val="000000"/>
                </a:solidFill>
                <a:latin typeface="Arial" charset="0"/>
                <a:ea typeface="Lucida Sans Unicode" charset="0"/>
                <a:cs typeface="Lucida Sans Unicode" charset="0"/>
              </a:rPr>
              <a:t>Iglesia (</a:t>
            </a:r>
            <a:r>
              <a:rPr lang="es-ES_tradnl" sz="1500" b="1" dirty="0" smtClean="0">
                <a:solidFill>
                  <a:srgbClr val="000000"/>
                </a:solidFill>
                <a:latin typeface="Arial" charset="0"/>
                <a:ea typeface="Lucida Sans Unicode" charset="0"/>
                <a:cs typeface="Lucida Sans Unicode" charset="0"/>
              </a:rPr>
              <a:t>Popes</a:t>
            </a:r>
            <a:r>
              <a:rPr lang="es-ES_tradnl" sz="1500" b="1" baseline="30000" dirty="0" smtClean="0">
                <a:solidFill>
                  <a:srgbClr val="000000"/>
                </a:solidFill>
                <a:latin typeface="Arial" charset="0"/>
                <a:ea typeface="Lucida Sans Unicode" charset="0"/>
                <a:cs typeface="Lucida Sans Unicode" charset="0"/>
              </a:rPr>
              <a:t>(*),</a:t>
            </a:r>
            <a:r>
              <a:rPr lang="es-ES_tradnl" sz="1500" b="1" dirty="0" smtClean="0">
                <a:solidFill>
                  <a:srgbClr val="000000"/>
                </a:solidFill>
                <a:latin typeface="Arial" charset="0"/>
                <a:ea typeface="Lucida Sans Unicode" charset="0"/>
                <a:cs typeface="Lucida Sans Unicode" charset="0"/>
              </a:rPr>
              <a:t> Rasputín</a:t>
            </a:r>
            <a:r>
              <a:rPr lang="es-ES_tradnl" sz="1500" b="1" baseline="30000" dirty="0" smtClean="0">
                <a:solidFill>
                  <a:srgbClr val="000000"/>
                </a:solidFill>
                <a:latin typeface="Arial" charset="0"/>
                <a:ea typeface="Lucida Sans Unicode" charset="0"/>
                <a:cs typeface="Lucida Sans Unicode" charset="0"/>
              </a:rPr>
              <a:t>(*)</a:t>
            </a:r>
            <a:r>
              <a:rPr lang="es-ES_tradnl" sz="1500" dirty="0" smtClean="0">
                <a:solidFill>
                  <a:srgbClr val="000000"/>
                </a:solidFill>
                <a:latin typeface="Arial" charset="0"/>
                <a:ea typeface="Lucida Sans Unicode" charset="0"/>
                <a:cs typeface="Lucida Sans Unicode" charset="0"/>
              </a:rPr>
              <a:t>), terratenientes, militares.</a:t>
            </a:r>
            <a:r>
              <a:rPr lang="es-ES_tradnl" sz="1500" dirty="0" smtClean="0">
                <a:solidFill>
                  <a:srgbClr val="000000"/>
                </a:solidFill>
                <a:latin typeface="Arial" charset="0"/>
                <a:ea typeface="Lucida Sans Unicode" charset="0"/>
                <a:cs typeface="Lucida Sans Unicode" charset="0"/>
                <a:sym typeface="Wingdings"/>
              </a:rPr>
              <a:t> </a:t>
            </a:r>
            <a:r>
              <a:rPr lang="es-ES_tradnl" sz="1500" b="1" dirty="0" smtClean="0">
                <a:solidFill>
                  <a:srgbClr val="000000"/>
                </a:solidFill>
                <a:latin typeface="Arial" charset="0"/>
                <a:ea typeface="Lucida Sans Unicode" charset="0"/>
                <a:cs typeface="Lucida Sans Unicode" charset="0"/>
                <a:sym typeface="Wingdings"/>
              </a:rPr>
              <a:t>Corte, Camarilla</a:t>
            </a:r>
            <a:r>
              <a:rPr lang="es-ES_tradnl" sz="1500" b="1" baseline="30000" dirty="0" smtClean="0">
                <a:solidFill>
                  <a:srgbClr val="000000"/>
                </a:solidFill>
                <a:latin typeface="Arial" charset="0"/>
                <a:ea typeface="Lucida Sans Unicode" charset="0"/>
                <a:cs typeface="Lucida Sans Unicode" charset="0"/>
                <a:sym typeface="Wingdings"/>
              </a:rPr>
              <a:t>(*)</a:t>
            </a:r>
            <a:endParaRPr lang="es-ES_tradnl" sz="1500" b="1" baseline="30000" dirty="0">
              <a:solidFill>
                <a:srgbClr val="000000"/>
              </a:solidFill>
              <a:latin typeface="Arial" charset="0"/>
              <a:ea typeface="Lucida Sans Unicode" charset="0"/>
              <a:cs typeface="Lucida Sans Unicode" charset="0"/>
            </a:endParaRPr>
          </a:p>
        </p:txBody>
      </p:sp>
      <p:sp>
        <p:nvSpPr>
          <p:cNvPr id="13332" name="Text Box 20"/>
          <p:cNvSpPr txBox="1">
            <a:spLocks noChangeArrowheads="1"/>
          </p:cNvSpPr>
          <p:nvPr/>
        </p:nvSpPr>
        <p:spPr bwMode="auto">
          <a:xfrm>
            <a:off x="5004048" y="3602606"/>
            <a:ext cx="3961507" cy="10793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Corrupta, carente de poder para llevar a cabo la modernización del </a:t>
            </a:r>
            <a:r>
              <a:rPr lang="es-ES_tradnl" sz="1600" dirty="0" smtClean="0">
                <a:solidFill>
                  <a:srgbClr val="000000"/>
                </a:solidFill>
                <a:latin typeface="Arial" charset="0"/>
                <a:ea typeface="Lucida Sans Unicode" charset="0"/>
                <a:cs typeface="Lucida Sans Unicode" charset="0"/>
              </a:rPr>
              <a:t>país</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smtClean="0">
                <a:solidFill>
                  <a:srgbClr val="000000"/>
                </a:solidFill>
                <a:latin typeface="Arial" charset="0"/>
                <a:ea typeface="Lucida Sans Unicode" charset="0"/>
                <a:cs typeface="Lucida Sans Unicode" charset="0"/>
              </a:rPr>
              <a:t>Ciudades: clase media que forma la burocracia del estado zarista</a:t>
            </a:r>
            <a:endParaRPr lang="es-ES_tradnl" sz="1600" dirty="0">
              <a:solidFill>
                <a:srgbClr val="000000"/>
              </a:solidFill>
              <a:latin typeface="Arial" charset="0"/>
              <a:ea typeface="Lucida Sans Unicode" charset="0"/>
              <a:cs typeface="Lucida Sans Unicode" charset="0"/>
            </a:endParaRPr>
          </a:p>
        </p:txBody>
      </p:sp>
      <p:sp>
        <p:nvSpPr>
          <p:cNvPr id="13333" name="Text Box 21"/>
          <p:cNvSpPr txBox="1">
            <a:spLocks noChangeArrowheads="1"/>
          </p:cNvSpPr>
          <p:nvPr/>
        </p:nvSpPr>
        <p:spPr bwMode="auto">
          <a:xfrm>
            <a:off x="4499992" y="4737801"/>
            <a:ext cx="4464050" cy="10795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 </a:t>
            </a:r>
            <a:r>
              <a:rPr lang="es-ES_tradnl" sz="1600" dirty="0" smtClean="0">
                <a:solidFill>
                  <a:srgbClr val="000000"/>
                </a:solidFill>
                <a:latin typeface="Arial" charset="0"/>
                <a:ea typeface="Lucida Sans Unicode" charset="0"/>
                <a:cs typeface="Lucida Sans Unicode" charset="0"/>
              </a:rPr>
              <a:t>servidumbre feudal </a:t>
            </a:r>
            <a:r>
              <a:rPr lang="es-ES_tradnl" sz="1600" dirty="0">
                <a:solidFill>
                  <a:srgbClr val="000000"/>
                </a:solidFill>
                <a:latin typeface="Arial" charset="0"/>
                <a:ea typeface="Lucida Sans Unicode" charset="0"/>
                <a:cs typeface="Lucida Sans Unicode" charset="0"/>
              </a:rPr>
              <a:t>fue suprimida en 1861.</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Cerca del 80% de la población viviendo en condiciones miserables.</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err="1">
                <a:solidFill>
                  <a:srgbClr val="000000"/>
                </a:solidFill>
                <a:latin typeface="Arial" charset="0"/>
                <a:ea typeface="Lucida Sans Unicode" charset="0"/>
                <a:cs typeface="Lucida Sans Unicode" charset="0"/>
              </a:rPr>
              <a:t>Kulaks</a:t>
            </a:r>
            <a:r>
              <a:rPr lang="es-ES_tradnl" sz="1600" dirty="0">
                <a:solidFill>
                  <a:srgbClr val="000000"/>
                </a:solidFill>
                <a:latin typeface="Arial" charset="0"/>
                <a:ea typeface="Lucida Sans Unicode" charset="0"/>
                <a:cs typeface="Lucida Sans Unicode" charset="0"/>
              </a:rPr>
              <a:t> (ricos) / </a:t>
            </a:r>
            <a:r>
              <a:rPr lang="es-ES_tradnl" sz="1600" b="1" dirty="0" err="1">
                <a:solidFill>
                  <a:srgbClr val="000000"/>
                </a:solidFill>
                <a:latin typeface="Arial" charset="0"/>
                <a:ea typeface="Lucida Sans Unicode" charset="0"/>
                <a:cs typeface="Lucida Sans Unicode" charset="0"/>
              </a:rPr>
              <a:t>Mujiks</a:t>
            </a:r>
            <a:r>
              <a:rPr lang="es-ES_tradnl" sz="1600" dirty="0">
                <a:solidFill>
                  <a:srgbClr val="000000"/>
                </a:solidFill>
                <a:latin typeface="Arial" charset="0"/>
                <a:ea typeface="Lucida Sans Unicode" charset="0"/>
                <a:cs typeface="Lucida Sans Unicode" charset="0"/>
              </a:rPr>
              <a:t> (pobres)</a:t>
            </a:r>
          </a:p>
        </p:txBody>
      </p:sp>
      <p:sp>
        <p:nvSpPr>
          <p:cNvPr id="13334" name="Text Box 22"/>
          <p:cNvSpPr txBox="1">
            <a:spLocks noChangeArrowheads="1"/>
          </p:cNvSpPr>
          <p:nvPr/>
        </p:nvSpPr>
        <p:spPr bwMode="auto">
          <a:xfrm>
            <a:off x="4788024" y="5964763"/>
            <a:ext cx="4176713" cy="83317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Escasa, cercana a los 3 millones viviendo en condiciones lamentables lo que favoreció la extensión de las ideas </a:t>
            </a:r>
            <a:r>
              <a:rPr lang="es-ES_tradnl" sz="1600" dirty="0" smtClean="0">
                <a:solidFill>
                  <a:srgbClr val="000000"/>
                </a:solidFill>
                <a:latin typeface="Arial" charset="0"/>
                <a:ea typeface="Lucida Sans Unicode" charset="0"/>
                <a:cs typeface="Lucida Sans Unicode" charset="0"/>
              </a:rPr>
              <a:t>revolucionarias.</a:t>
            </a:r>
            <a:endParaRPr lang="es-ES_tradnl" sz="1600" dirty="0">
              <a:solidFill>
                <a:srgbClr val="000000"/>
              </a:solidFill>
              <a:latin typeface="Arial" charset="0"/>
              <a:ea typeface="Lucida Sans Unicode" charset="0"/>
              <a:cs typeface="Lucida Sans Unicode" charset="0"/>
            </a:endParaRPr>
          </a:p>
        </p:txBody>
      </p:sp>
      <p:pic>
        <p:nvPicPr>
          <p:cNvPr id="21" name="20 Imagen" descr="zar nicolas ii.jpg"/>
          <p:cNvPicPr>
            <a:picLocks noChangeAspect="1"/>
          </p:cNvPicPr>
          <p:nvPr/>
        </p:nvPicPr>
        <p:blipFill>
          <a:blip r:embed="rId3" cstate="print"/>
          <a:stretch>
            <a:fillRect/>
          </a:stretch>
        </p:blipFill>
        <p:spPr>
          <a:xfrm>
            <a:off x="6942667" y="747600"/>
            <a:ext cx="2021597" cy="1942146"/>
          </a:xfrm>
          <a:prstGeom prst="rect">
            <a:avLst/>
          </a:prstGeom>
        </p:spPr>
      </p:pic>
      <p:cxnSp>
        <p:nvCxnSpPr>
          <p:cNvPr id="3" name="Conector angular 2"/>
          <p:cNvCxnSpPr>
            <a:stCxn id="13318" idx="2"/>
            <a:endCxn id="13329" idx="1"/>
          </p:cNvCxnSpPr>
          <p:nvPr/>
        </p:nvCxnSpPr>
        <p:spPr>
          <a:xfrm rot="16200000" flipH="1">
            <a:off x="2284522" y="1168916"/>
            <a:ext cx="201122" cy="1349500"/>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Conector angular 4"/>
          <p:cNvCxnSpPr>
            <a:stCxn id="13319" idx="3"/>
            <a:endCxn id="13331" idx="1"/>
          </p:cNvCxnSpPr>
          <p:nvPr/>
        </p:nvCxnSpPr>
        <p:spPr>
          <a:xfrm>
            <a:off x="3348013" y="3102397"/>
            <a:ext cx="431899" cy="38171"/>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Conector angular 6"/>
          <p:cNvCxnSpPr>
            <a:stCxn id="13320" idx="2"/>
            <a:endCxn id="13333" idx="1"/>
          </p:cNvCxnSpPr>
          <p:nvPr/>
        </p:nvCxnSpPr>
        <p:spPr>
          <a:xfrm rot="16200000" flipH="1">
            <a:off x="3826962" y="4604521"/>
            <a:ext cx="277450" cy="1068610"/>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Conector angular 8"/>
          <p:cNvCxnSpPr>
            <a:stCxn id="13321" idx="2"/>
          </p:cNvCxnSpPr>
          <p:nvPr/>
        </p:nvCxnSpPr>
        <p:spPr>
          <a:xfrm rot="16200000" flipH="1">
            <a:off x="4130065" y="3431321"/>
            <a:ext cx="219972" cy="1527993"/>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angular 10"/>
          <p:cNvCxnSpPr>
            <a:stCxn id="13322" idx="2"/>
            <a:endCxn id="13334" idx="1"/>
          </p:cNvCxnSpPr>
          <p:nvPr/>
        </p:nvCxnSpPr>
        <p:spPr>
          <a:xfrm rot="16200000" flipH="1">
            <a:off x="3868207" y="5461535"/>
            <a:ext cx="194860" cy="1644774"/>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7982734" y="768130"/>
            <a:ext cx="981308" cy="27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s-ES" sz="1200" dirty="0" smtClean="0"/>
              <a:t>Zar Nicolás II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2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9" grpId="0" animBg="1"/>
      <p:bldP spid="13320" grpId="0" animBg="1"/>
      <p:bldP spid="13321" grpId="0" animBg="1"/>
      <p:bldP spid="13322" grpId="0" animBg="1"/>
      <p:bldP spid="13329" grpId="0" uiExpand="1" build="p" animBg="1"/>
      <p:bldP spid="13331" grpId="0" animBg="1"/>
      <p:bldP spid="13332" grpId="0" animBg="1"/>
      <p:bldP spid="13333" grpId="0" animBg="1"/>
      <p:bldP spid="133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572339066"/>
              </p:ext>
            </p:extLst>
          </p:nvPr>
        </p:nvGraphicFramePr>
        <p:xfrm>
          <a:off x="0" y="897467"/>
          <a:ext cx="9182312" cy="5960533"/>
        </p:xfrm>
        <a:graphic>
          <a:graphicData uri="http://schemas.openxmlformats.org/presentationml/2006/ole">
            <mc:AlternateContent xmlns:mc="http://schemas.openxmlformats.org/markup-compatibility/2006">
              <mc:Choice xmlns:v="urn:schemas-microsoft-com:vml" Requires="v">
                <p:oleObj spid="_x0000_s4132" r:id="rId3" imgW="8355556" imgH="5422222" progId="">
                  <p:embed/>
                </p:oleObj>
              </mc:Choice>
              <mc:Fallback>
                <p:oleObj r:id="rId3" imgW="8355556" imgH="542222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7467"/>
                        <a:ext cx="9182312" cy="5960533"/>
                      </a:xfrm>
                      <a:prstGeom prst="rect">
                        <a:avLst/>
                      </a:prstGeom>
                      <a:noFill/>
                      <a:extLst/>
                    </p:spPr>
                  </p:pic>
                </p:oleObj>
              </mc:Fallback>
            </mc:AlternateContent>
          </a:graphicData>
        </a:graphic>
      </p:graphicFrame>
      <p:sp>
        <p:nvSpPr>
          <p:cNvPr id="3" name="Botón de acción: Hacia atrás o Anterior 2">
            <a:hlinkClick r:id="rId5" action="ppaction://hlinksldjump" highlightClick="1"/>
          </p:cNvPr>
          <p:cNvSpPr/>
          <p:nvPr/>
        </p:nvSpPr>
        <p:spPr>
          <a:xfrm>
            <a:off x="8449731" y="5841988"/>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72481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745066"/>
            <a:ext cx="4809067" cy="3606800"/>
          </a:xfrm>
          <a:prstGeom prst="rect">
            <a:avLst/>
          </a:prstGeom>
        </p:spPr>
      </p:pic>
      <p:pic>
        <p:nvPicPr>
          <p:cNvPr id="3" name="Imagen 2"/>
          <p:cNvPicPr>
            <a:picLocks noChangeAspect="1"/>
          </p:cNvPicPr>
          <p:nvPr/>
        </p:nvPicPr>
        <p:blipFill>
          <a:blip r:embed="rId3"/>
          <a:stretch>
            <a:fillRect/>
          </a:stretch>
        </p:blipFill>
        <p:spPr>
          <a:xfrm>
            <a:off x="2861733" y="4222821"/>
            <a:ext cx="6282267" cy="2635179"/>
          </a:xfrm>
          <a:prstGeom prst="rect">
            <a:avLst/>
          </a:prstGeom>
        </p:spPr>
      </p:pic>
      <p:sp>
        <p:nvSpPr>
          <p:cNvPr id="4" name="Botón de acción: Hacia atrás o Anterior 3">
            <a:hlinkClick r:id="rId4" action="ppaction://hlinksldjump" highlightClick="1"/>
          </p:cNvPr>
          <p:cNvSpPr/>
          <p:nvPr/>
        </p:nvSpPr>
        <p:spPr>
          <a:xfrm>
            <a:off x="8449731" y="3386654"/>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42558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774692"/>
            <a:ext cx="9144000" cy="6103620"/>
          </a:xfrm>
          <a:prstGeom prst="rect">
            <a:avLst/>
          </a:prstGeom>
        </p:spPr>
      </p:pic>
      <p:sp>
        <p:nvSpPr>
          <p:cNvPr id="3" name="Botón de acción: Hacia atrás o Anterior 2">
            <a:hlinkClick r:id="rId3" action="ppaction://hlinksldjump" highlightClick="1"/>
          </p:cNvPr>
          <p:cNvSpPr/>
          <p:nvPr/>
        </p:nvSpPr>
        <p:spPr>
          <a:xfrm>
            <a:off x="8449731" y="3386654"/>
            <a:ext cx="360000" cy="360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190829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3455" y="634198"/>
            <a:ext cx="1413127" cy="371513"/>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charset="0"/>
                <a:ea typeface="Lucida Sans Unicode" charset="0"/>
                <a:cs typeface="Lucida Sans Unicode" charset="0"/>
              </a:rPr>
              <a:t>2</a:t>
            </a:r>
            <a:r>
              <a:rPr lang="es-ES_tradnl" b="1" dirty="0" smtClean="0">
                <a:solidFill>
                  <a:srgbClr val="000000"/>
                </a:solidFill>
                <a:latin typeface="Arial" charset="0"/>
                <a:ea typeface="Lucida Sans Unicode" charset="0"/>
                <a:cs typeface="Lucida Sans Unicode" charset="0"/>
              </a:rPr>
              <a:t>. CAUSAS</a:t>
            </a:r>
            <a:endParaRPr lang="es-ES_tradnl" b="1" dirty="0">
              <a:solidFill>
                <a:srgbClr val="000000"/>
              </a:solidFill>
              <a:latin typeface="Arial" charset="0"/>
              <a:ea typeface="Lucida Sans Unicode" charset="0"/>
              <a:cs typeface="Lucida Sans Unicode" charset="0"/>
            </a:endParaRPr>
          </a:p>
        </p:txBody>
      </p:sp>
      <p:sp>
        <p:nvSpPr>
          <p:cNvPr id="5" name="Rectangle 66"/>
          <p:cNvSpPr>
            <a:spLocks noChangeArrowheads="1"/>
          </p:cNvSpPr>
          <p:nvPr/>
        </p:nvSpPr>
        <p:spPr bwMode="auto">
          <a:xfrm>
            <a:off x="1861609" y="1186880"/>
            <a:ext cx="6605058" cy="193899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buFont typeface="Wingdings" charset="0"/>
              <a:buChar char="§"/>
            </a:pPr>
            <a:r>
              <a:rPr lang="es-ES_tradnl" sz="2000" dirty="0"/>
              <a:t>Atraso </a:t>
            </a:r>
            <a:r>
              <a:rPr lang="es-ES_tradnl" sz="2000" dirty="0" err="1"/>
              <a:t>socio-económico</a:t>
            </a:r>
            <a:r>
              <a:rPr lang="es-ES_tradnl" sz="2000" dirty="0" err="1">
                <a:sym typeface="Wingdings" charset="0"/>
              </a:rPr>
              <a:t>levantamientos</a:t>
            </a:r>
            <a:r>
              <a:rPr lang="es-ES_tradnl" sz="2000" dirty="0">
                <a:sym typeface="Wingdings" charset="0"/>
              </a:rPr>
              <a:t> </a:t>
            </a:r>
            <a:r>
              <a:rPr lang="es-ES_tradnl" sz="2000" dirty="0" smtClean="0">
                <a:sym typeface="Wingdings" charset="0"/>
              </a:rPr>
              <a:t>populares </a:t>
            </a:r>
            <a:r>
              <a:rPr lang="es-ES_tradnl" sz="2000" dirty="0" smtClean="0">
                <a:sym typeface="Wingdings"/>
              </a:rPr>
              <a:t> </a:t>
            </a:r>
            <a:r>
              <a:rPr lang="es-ES_tradnl" sz="2000" b="1" dirty="0" smtClean="0">
                <a:sym typeface="Wingdings"/>
              </a:rPr>
              <a:t>1905</a:t>
            </a:r>
            <a:endParaRPr lang="es-ES_tradnl" sz="2000" b="1" dirty="0"/>
          </a:p>
          <a:p>
            <a:pPr algn="l">
              <a:buFont typeface="Wingdings" charset="0"/>
              <a:buChar char="§"/>
            </a:pPr>
            <a:r>
              <a:rPr lang="es-ES_tradnl" sz="2000" dirty="0"/>
              <a:t>Falta de clase </a:t>
            </a:r>
            <a:r>
              <a:rPr lang="es-ES_tradnl" sz="2000" dirty="0" smtClean="0"/>
              <a:t>media</a:t>
            </a:r>
            <a:r>
              <a:rPr lang="es-ES_tradnl" sz="2000" dirty="0" smtClean="0">
                <a:sym typeface="Wingdings" charset="0"/>
              </a:rPr>
              <a:t> </a:t>
            </a:r>
            <a:r>
              <a:rPr lang="es-ES_tradnl" sz="2000" b="1" dirty="0">
                <a:sym typeface="Wingdings" charset="0"/>
              </a:rPr>
              <a:t>sociedad </a:t>
            </a:r>
            <a:r>
              <a:rPr lang="es-ES_tradnl" sz="2000" b="1" dirty="0" smtClean="0">
                <a:sym typeface="Wingdings" charset="0"/>
              </a:rPr>
              <a:t>dual</a:t>
            </a:r>
            <a:r>
              <a:rPr lang="es-ES_tradnl" sz="2000" b="1" baseline="30000" dirty="0" smtClean="0">
                <a:sym typeface="Wingdings" charset="0"/>
              </a:rPr>
              <a:t>(*)</a:t>
            </a:r>
          </a:p>
          <a:p>
            <a:pPr lvl="1">
              <a:buFont typeface="Wingdings" charset="0"/>
              <a:buChar char="§"/>
            </a:pPr>
            <a:r>
              <a:rPr lang="es-ES_tradnl" sz="2000" dirty="0" smtClean="0">
                <a:sym typeface="Wingdings" charset="0"/>
              </a:rPr>
              <a:t>No arraigo del liberalismo democrático</a:t>
            </a:r>
            <a:endParaRPr lang="es-ES_tradnl" sz="2000" dirty="0"/>
          </a:p>
          <a:p>
            <a:pPr algn="l">
              <a:buFont typeface="Wingdings" charset="0"/>
              <a:buChar char="§"/>
            </a:pPr>
            <a:r>
              <a:rPr lang="es-ES_tradnl" sz="2000" b="1" dirty="0"/>
              <a:t>Radicalización</a:t>
            </a:r>
            <a:r>
              <a:rPr lang="es-ES_tradnl" sz="2000" dirty="0"/>
              <a:t> </a:t>
            </a:r>
            <a:r>
              <a:rPr lang="es-ES_tradnl" sz="2000" dirty="0" smtClean="0"/>
              <a:t>movimiento  obrero.</a:t>
            </a:r>
            <a:endParaRPr lang="es-ES_tradnl" sz="2000" dirty="0"/>
          </a:p>
          <a:p>
            <a:pPr algn="l">
              <a:buFont typeface="Wingdings" charset="0"/>
              <a:buChar char="§"/>
            </a:pPr>
            <a:r>
              <a:rPr lang="es-ES_tradnl" sz="2000" dirty="0"/>
              <a:t>Organización minorías </a:t>
            </a:r>
            <a:r>
              <a:rPr lang="es-ES_tradnl" sz="2000" dirty="0" smtClean="0"/>
              <a:t>revolucionarias </a:t>
            </a:r>
            <a:r>
              <a:rPr lang="es-ES_tradnl" sz="2000" dirty="0" smtClean="0">
                <a:sym typeface="Wingdings"/>
              </a:rPr>
              <a:t> </a:t>
            </a:r>
            <a:r>
              <a:rPr lang="es-ES_tradnl" sz="2000" b="1" dirty="0" smtClean="0">
                <a:sym typeface="Wingdings"/>
              </a:rPr>
              <a:t>bolcheviques</a:t>
            </a:r>
            <a:r>
              <a:rPr lang="es-ES_tradnl" sz="2000" b="1" baseline="30000" dirty="0" smtClean="0">
                <a:sym typeface="Wingdings"/>
              </a:rPr>
              <a:t>(*)</a:t>
            </a:r>
            <a:r>
              <a:rPr lang="es-ES_tradnl" sz="2000" b="1" dirty="0" smtClean="0">
                <a:sym typeface="Wingdings"/>
              </a:rPr>
              <a:t>.</a:t>
            </a:r>
            <a:endParaRPr lang="es-ES_tradnl" sz="2000" b="1" dirty="0"/>
          </a:p>
          <a:p>
            <a:pPr algn="l">
              <a:buFont typeface="Wingdings" charset="0"/>
              <a:buChar char="§"/>
            </a:pPr>
            <a:r>
              <a:rPr lang="es-ES_tradnl" sz="2000" dirty="0"/>
              <a:t>Papel de la </a:t>
            </a:r>
            <a:r>
              <a:rPr lang="es-ES_tradnl" sz="2000" b="1" dirty="0"/>
              <a:t>1ª GM </a:t>
            </a:r>
            <a:r>
              <a:rPr lang="es-ES_tradnl" sz="2000" dirty="0"/>
              <a:t>como desencadenante </a:t>
            </a:r>
            <a:r>
              <a:rPr lang="es-ES_tradnl" sz="2000" dirty="0" smtClean="0"/>
              <a:t>próximo.</a:t>
            </a:r>
          </a:p>
        </p:txBody>
      </p:sp>
      <p:sp>
        <p:nvSpPr>
          <p:cNvPr id="6" name="Botón de acción: Película 5">
            <a:hlinkClick r:id="rId2" action="ppaction://hlinksldjump" highlightClick="1"/>
          </p:cNvPr>
          <p:cNvSpPr/>
          <p:nvPr/>
        </p:nvSpPr>
        <p:spPr>
          <a:xfrm>
            <a:off x="745067" y="5300133"/>
            <a:ext cx="360000" cy="360000"/>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angle 66"/>
          <p:cNvSpPr>
            <a:spLocks noChangeArrowheads="1"/>
          </p:cNvSpPr>
          <p:nvPr/>
        </p:nvSpPr>
        <p:spPr bwMode="auto">
          <a:xfrm>
            <a:off x="1861609" y="3368304"/>
            <a:ext cx="6605058" cy="286232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buFont typeface="Wingdings" charset="0"/>
              <a:buChar char="§"/>
            </a:pPr>
            <a:r>
              <a:rPr lang="es-ES_tradnl" sz="2000" dirty="0" smtClean="0"/>
              <a:t>Papel de Vladimir </a:t>
            </a:r>
            <a:r>
              <a:rPr lang="es-ES_tradnl" sz="2000" dirty="0" err="1" smtClean="0"/>
              <a:t>Ilich</a:t>
            </a:r>
            <a:r>
              <a:rPr lang="es-ES_tradnl" sz="2000" dirty="0" smtClean="0"/>
              <a:t> “</a:t>
            </a:r>
            <a:r>
              <a:rPr lang="es-ES_tradnl" sz="2000" b="1" dirty="0" smtClean="0">
                <a:hlinkClick r:id="rId3" action="ppaction://hlinksldjump"/>
              </a:rPr>
              <a:t>Lenin</a:t>
            </a:r>
            <a:r>
              <a:rPr lang="es-ES_tradnl" sz="2000" dirty="0" smtClean="0"/>
              <a:t>” en la renovación del marxismo</a:t>
            </a:r>
          </a:p>
          <a:p>
            <a:pPr lvl="1">
              <a:buFont typeface="Wingdings" charset="0"/>
              <a:buChar char="§"/>
            </a:pPr>
            <a:r>
              <a:rPr lang="es-ES_tradnl" sz="2000" dirty="0" smtClean="0"/>
              <a:t>No es inevitable que la Revolución Socialista se inicie en los estados más industrializados.</a:t>
            </a:r>
          </a:p>
          <a:p>
            <a:pPr lvl="1">
              <a:buFont typeface="Wingdings" charset="0"/>
              <a:buChar char="§"/>
            </a:pPr>
            <a:r>
              <a:rPr lang="es-ES_tradnl" sz="2000" dirty="0" smtClean="0"/>
              <a:t>No es necesario la existencia de grandes sindicatos industriales para llegar a la revolución.</a:t>
            </a:r>
          </a:p>
          <a:p>
            <a:pPr lvl="1">
              <a:buFont typeface="Wingdings" charset="0"/>
              <a:buChar char="§"/>
            </a:pPr>
            <a:r>
              <a:rPr lang="es-ES_tradnl" sz="2000" dirty="0" smtClean="0"/>
              <a:t>Para “lanzar” la revolución son suficientes pequeños grupos muy preparados e ideologizados que favorezcan las </a:t>
            </a:r>
            <a:r>
              <a:rPr lang="es-ES_tradnl" sz="2000" dirty="0" err="1" smtClean="0"/>
              <a:t>condicionezs</a:t>
            </a:r>
            <a:r>
              <a:rPr lang="es-ES_tradnl" sz="2000" dirty="0" smtClean="0"/>
              <a:t> para la revolución. </a:t>
            </a:r>
          </a:p>
        </p:txBody>
      </p:sp>
      <p:cxnSp>
        <p:nvCxnSpPr>
          <p:cNvPr id="3" name="Conector angular 2"/>
          <p:cNvCxnSpPr>
            <a:stCxn id="4" idx="2"/>
            <a:endCxn id="5" idx="1"/>
          </p:cNvCxnSpPr>
          <p:nvPr/>
        </p:nvCxnSpPr>
        <p:spPr>
          <a:xfrm rot="16200000" flipH="1">
            <a:off x="765482" y="1060248"/>
            <a:ext cx="1150665" cy="1041590"/>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angular 10"/>
          <p:cNvCxnSpPr>
            <a:stCxn id="4" idx="2"/>
            <a:endCxn id="7" idx="1"/>
          </p:cNvCxnSpPr>
          <p:nvPr/>
        </p:nvCxnSpPr>
        <p:spPr>
          <a:xfrm rot="16200000" flipH="1">
            <a:off x="-556063" y="2381793"/>
            <a:ext cx="3793754" cy="1041590"/>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56603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2"/>
          <p:cNvGrpSpPr>
            <a:grpSpLocks noRot="1"/>
          </p:cNvGrpSpPr>
          <p:nvPr/>
        </p:nvGrpSpPr>
        <p:grpSpPr bwMode="auto">
          <a:xfrm>
            <a:off x="179388" y="981070"/>
            <a:ext cx="8750300" cy="5724531"/>
            <a:chOff x="113" y="618"/>
            <a:chExt cx="5511" cy="3605"/>
          </a:xfrm>
        </p:grpSpPr>
        <p:sp>
          <p:nvSpPr>
            <p:cNvPr id="107" name="Rectangle 3"/>
            <p:cNvSpPr>
              <a:spLocks noChangeArrowheads="1"/>
            </p:cNvSpPr>
            <p:nvPr/>
          </p:nvSpPr>
          <p:spPr bwMode="auto">
            <a:xfrm>
              <a:off x="113" y="631"/>
              <a:ext cx="907" cy="365"/>
            </a:xfrm>
            <a:prstGeom prst="rect">
              <a:avLst/>
            </a:prstGeom>
            <a:solidFill>
              <a:srgbClr val="FF9900"/>
            </a:solidFill>
            <a:ln w="9525">
              <a:solidFill>
                <a:srgbClr val="000000"/>
              </a:solidFill>
              <a:miter lim="800000"/>
              <a:headEnd/>
              <a:tailEnd/>
            </a:ln>
          </p:spPr>
          <p:txBody>
            <a:bodyPr wrap="none" tIns="14112" anchor="ctr"/>
            <a:lstStyle/>
            <a:p>
              <a:pPr algn="ct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a:t>IDEOLOGÍA</a:t>
              </a:r>
            </a:p>
          </p:txBody>
        </p:sp>
        <p:sp>
          <p:nvSpPr>
            <p:cNvPr id="108" name="Rectangle 4"/>
            <p:cNvSpPr>
              <a:spLocks noChangeArrowheads="1"/>
            </p:cNvSpPr>
            <p:nvPr/>
          </p:nvSpPr>
          <p:spPr bwMode="auto">
            <a:xfrm>
              <a:off x="1020" y="618"/>
              <a:ext cx="2041" cy="378"/>
            </a:xfrm>
            <a:prstGeom prst="rect">
              <a:avLst/>
            </a:prstGeom>
            <a:solidFill>
              <a:srgbClr val="FF9900"/>
            </a:solid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a:t>PARTIDO Y DIRIGENTES</a:t>
              </a:r>
            </a:p>
          </p:txBody>
        </p:sp>
        <p:sp>
          <p:nvSpPr>
            <p:cNvPr id="109" name="Rectangle 5"/>
            <p:cNvSpPr>
              <a:spLocks noChangeArrowheads="1"/>
            </p:cNvSpPr>
            <p:nvPr/>
          </p:nvSpPr>
          <p:spPr bwMode="auto">
            <a:xfrm>
              <a:off x="3061" y="631"/>
              <a:ext cx="862" cy="365"/>
            </a:xfrm>
            <a:prstGeom prst="rect">
              <a:avLst/>
            </a:prstGeom>
            <a:solidFill>
              <a:srgbClr val="FF9900"/>
            </a:solidFill>
            <a:ln w="9525">
              <a:solidFill>
                <a:srgbClr val="000000"/>
              </a:solidFill>
              <a:miter lim="800000"/>
              <a:headEnd/>
              <a:tailEnd/>
            </a:ln>
          </p:spPr>
          <p:txBody>
            <a:bodyPr wrap="none" tIns="14112" anchor="ctr"/>
            <a:lstStyle/>
            <a:p>
              <a:pPr algn="ct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smtClean="0"/>
                <a:t>RESPALDO</a:t>
              </a:r>
            </a:p>
            <a:p>
              <a:pPr algn="ct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smtClean="0"/>
                <a:t> SOCIAL	</a:t>
              </a:r>
              <a:endParaRPr lang="es-ES_tradnl" sz="1500" b="1" dirty="0"/>
            </a:p>
          </p:txBody>
        </p:sp>
        <p:sp>
          <p:nvSpPr>
            <p:cNvPr id="110" name="Rectangle 6"/>
            <p:cNvSpPr>
              <a:spLocks noChangeArrowheads="1"/>
            </p:cNvSpPr>
            <p:nvPr/>
          </p:nvSpPr>
          <p:spPr bwMode="auto">
            <a:xfrm>
              <a:off x="3923" y="631"/>
              <a:ext cx="1701" cy="365"/>
            </a:xfrm>
            <a:prstGeom prst="rect">
              <a:avLst/>
            </a:prstGeom>
            <a:solidFill>
              <a:srgbClr val="FF9900"/>
            </a:solidFill>
            <a:ln w="9525">
              <a:solidFill>
                <a:srgbClr val="000000"/>
              </a:solidFill>
              <a:miter lim="800000"/>
              <a:headEnd/>
              <a:tailEnd/>
            </a:ln>
          </p:spPr>
          <p:txBody>
            <a:bodyPr wrap="none" tIns="14112" anchor="ctr"/>
            <a:lstStyle/>
            <a:p>
              <a:pPr algn="ct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a:t>PROGRAMA</a:t>
              </a:r>
            </a:p>
          </p:txBody>
        </p:sp>
        <p:sp>
          <p:nvSpPr>
            <p:cNvPr id="111" name="Rectangle 7"/>
            <p:cNvSpPr>
              <a:spLocks noChangeArrowheads="1"/>
            </p:cNvSpPr>
            <p:nvPr/>
          </p:nvSpPr>
          <p:spPr bwMode="auto">
            <a:xfrm>
              <a:off x="113" y="996"/>
              <a:ext cx="907" cy="549"/>
            </a:xfrm>
            <a:prstGeom prst="rect">
              <a:avLst/>
            </a:prstGeom>
            <a:solidFill>
              <a:srgbClr val="FF9900"/>
            </a:solid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a:t>LIBERAL</a:t>
              </a:r>
            </a:p>
          </p:txBody>
        </p:sp>
        <p:sp>
          <p:nvSpPr>
            <p:cNvPr id="112" name="Rectangle 8"/>
            <p:cNvSpPr>
              <a:spLocks noChangeArrowheads="1"/>
            </p:cNvSpPr>
            <p:nvPr/>
          </p:nvSpPr>
          <p:spPr bwMode="auto">
            <a:xfrm>
              <a:off x="1020" y="996"/>
              <a:ext cx="2041" cy="549"/>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Constitucional Democrático </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a:t>
              </a:r>
              <a:r>
                <a:rPr lang="es-ES_tradnl" sz="1500" b="1" dirty="0" err="1" smtClean="0"/>
                <a:t>Kadetes</a:t>
              </a:r>
              <a:r>
                <a:rPr lang="es-ES_tradnl" sz="1500" b="1" baseline="30000" dirty="0" smtClean="0"/>
                <a:t>(*)</a:t>
              </a:r>
              <a:r>
                <a:rPr lang="es-ES_tradnl" sz="1500" dirty="0" smtClean="0"/>
                <a:t>) </a:t>
              </a:r>
              <a:r>
                <a:rPr lang="es-ES_tradnl" sz="1500" dirty="0"/>
                <a:t>(</a:t>
              </a:r>
              <a:r>
                <a:rPr lang="es-ES_tradnl" sz="1500" b="1" dirty="0"/>
                <a:t>KDT</a:t>
              </a:r>
              <a:r>
                <a:rPr lang="es-ES_tradnl" sz="1500" dirty="0"/>
                <a:t>) </a:t>
              </a:r>
              <a:r>
                <a:rPr lang="es-ES_tradnl" sz="1500" dirty="0" err="1" smtClean="0"/>
                <a:t>Milioukov</a:t>
              </a:r>
              <a:r>
                <a:rPr lang="es-ES_tradnl" sz="1500" b="1" dirty="0" smtClean="0"/>
                <a:t>, Lvov</a:t>
              </a:r>
              <a:endParaRPr lang="es-ES_tradnl" sz="1500" b="1" dirty="0"/>
            </a:p>
          </p:txBody>
        </p:sp>
        <p:sp>
          <p:nvSpPr>
            <p:cNvPr id="113" name="Rectangle 9"/>
            <p:cNvSpPr>
              <a:spLocks noChangeArrowheads="1"/>
            </p:cNvSpPr>
            <p:nvPr/>
          </p:nvSpPr>
          <p:spPr bwMode="auto">
            <a:xfrm>
              <a:off x="3061" y="996"/>
              <a:ext cx="862" cy="549"/>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Burguesía</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Intelectuales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err="1" smtClean="0"/>
                <a:t>Intelligentsia</a:t>
              </a:r>
              <a:r>
                <a:rPr lang="es-ES_tradnl" sz="1500" b="1" baseline="30000" dirty="0" smtClean="0"/>
                <a:t>(*)</a:t>
              </a:r>
              <a:endParaRPr lang="es-ES_tradnl" sz="1500" b="1" baseline="30000" dirty="0"/>
            </a:p>
          </p:txBody>
        </p:sp>
        <p:sp>
          <p:nvSpPr>
            <p:cNvPr id="114" name="Rectangle 10"/>
            <p:cNvSpPr>
              <a:spLocks noChangeArrowheads="1"/>
            </p:cNvSpPr>
            <p:nvPr/>
          </p:nvSpPr>
          <p:spPr bwMode="auto">
            <a:xfrm>
              <a:off x="3923" y="996"/>
              <a:ext cx="1701" cy="549"/>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Parlamentarismo.</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Mantener la guerra.</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Creación de la </a:t>
              </a:r>
              <a:r>
                <a:rPr lang="es-ES_tradnl" sz="1500" b="1" dirty="0" smtClean="0"/>
                <a:t>DUMA</a:t>
              </a:r>
              <a:r>
                <a:rPr lang="es-ES_tradnl" sz="1500" b="1" baseline="30000" dirty="0" smtClean="0"/>
                <a:t>(*)</a:t>
              </a:r>
              <a:r>
                <a:rPr lang="es-ES_tradnl" sz="1500" b="1" dirty="0" smtClean="0"/>
                <a:t>.</a:t>
              </a:r>
              <a:endParaRPr lang="es-ES_tradnl" sz="1500" b="1" dirty="0"/>
            </a:p>
          </p:txBody>
        </p:sp>
        <p:sp>
          <p:nvSpPr>
            <p:cNvPr id="115" name="Rectangle 11"/>
            <p:cNvSpPr>
              <a:spLocks noChangeArrowheads="1"/>
            </p:cNvSpPr>
            <p:nvPr/>
          </p:nvSpPr>
          <p:spPr bwMode="auto">
            <a:xfrm>
              <a:off x="113" y="1545"/>
              <a:ext cx="907" cy="1075"/>
            </a:xfrm>
            <a:prstGeom prst="rect">
              <a:avLst/>
            </a:prstGeom>
            <a:solidFill>
              <a:srgbClr val="FF9900"/>
            </a:solid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a:t>SOCIALISTA</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a:t>NO</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a:t>MARXISTA</a:t>
              </a:r>
            </a:p>
          </p:txBody>
        </p:sp>
        <p:sp>
          <p:nvSpPr>
            <p:cNvPr id="116" name="Rectangle 12"/>
            <p:cNvSpPr>
              <a:spLocks noChangeArrowheads="1"/>
            </p:cNvSpPr>
            <p:nvPr/>
          </p:nvSpPr>
          <p:spPr bwMode="auto">
            <a:xfrm>
              <a:off x="1020" y="1545"/>
              <a:ext cx="2041" cy="1075"/>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Partido Socialista Revolucionario</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SR (</a:t>
              </a:r>
              <a:r>
                <a:rPr lang="es-ES_tradnl" sz="1500" b="1" dirty="0" err="1" smtClean="0"/>
                <a:t>Eseristas</a:t>
              </a:r>
              <a:r>
                <a:rPr lang="es-ES_tradnl" sz="1500" b="1" baseline="30000" dirty="0" smtClean="0"/>
                <a:t>(*)</a:t>
              </a:r>
              <a:r>
                <a:rPr lang="es-ES_tradnl" sz="1500" dirty="0" smtClean="0"/>
                <a:t>), </a:t>
              </a:r>
              <a:r>
                <a:rPr lang="es-ES_tradnl" sz="1500" dirty="0" err="1" smtClean="0"/>
                <a:t>Chernov</a:t>
              </a:r>
              <a:endParaRPr lang="es-ES_tradnl" sz="1500" dirty="0" smtClean="0"/>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sz="1500" dirty="0" smtClean="0"/>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Social </a:t>
              </a:r>
              <a:r>
                <a:rPr lang="es-ES_tradnl" sz="1500" dirty="0"/>
                <a:t>Moderado</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err="1" smtClean="0"/>
                <a:t>Kerensky</a:t>
              </a:r>
              <a:r>
                <a:rPr lang="es-ES_tradnl" sz="1500" b="1" dirty="0" smtClean="0"/>
                <a:t> </a:t>
              </a:r>
              <a:r>
                <a:rPr lang="es-ES_tradnl" sz="1500" b="1" baseline="30000" dirty="0" smtClean="0"/>
                <a:t>(*)</a:t>
              </a:r>
              <a:endParaRPr lang="es-ES_tradnl" sz="1500" b="1" baseline="30000" dirty="0"/>
            </a:p>
          </p:txBody>
        </p:sp>
        <p:sp>
          <p:nvSpPr>
            <p:cNvPr id="117" name="Rectangle 13"/>
            <p:cNvSpPr>
              <a:spLocks noChangeArrowheads="1"/>
            </p:cNvSpPr>
            <p:nvPr/>
          </p:nvSpPr>
          <p:spPr bwMode="auto">
            <a:xfrm>
              <a:off x="3061" y="1545"/>
              <a:ext cx="862" cy="435"/>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a:t>Burguesía</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a:t>Intelectuales</a:t>
              </a:r>
            </a:p>
          </p:txBody>
        </p:sp>
        <p:sp>
          <p:nvSpPr>
            <p:cNvPr id="118" name="Rectangle 15"/>
            <p:cNvSpPr>
              <a:spLocks noChangeArrowheads="1"/>
            </p:cNvSpPr>
            <p:nvPr/>
          </p:nvSpPr>
          <p:spPr bwMode="auto">
            <a:xfrm>
              <a:off x="3061" y="1980"/>
              <a:ext cx="862" cy="640"/>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Campesinos </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Intelectuales</a:t>
              </a:r>
            </a:p>
          </p:txBody>
        </p:sp>
        <p:sp>
          <p:nvSpPr>
            <p:cNvPr id="119" name="Rectangle 16"/>
            <p:cNvSpPr>
              <a:spLocks noChangeArrowheads="1"/>
            </p:cNvSpPr>
            <p:nvPr/>
          </p:nvSpPr>
          <p:spPr bwMode="auto">
            <a:xfrm>
              <a:off x="3923" y="1545"/>
              <a:ext cx="1701" cy="1075"/>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Finalización </a:t>
              </a:r>
              <a:r>
                <a:rPr lang="es-ES_tradnl" sz="1500" dirty="0"/>
                <a:t>de la guerra.</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a:t>
              </a:r>
              <a:r>
                <a:rPr lang="es-ES_tradnl" sz="1500" b="1" dirty="0"/>
                <a:t>Asamblea </a:t>
              </a:r>
              <a:r>
                <a:rPr lang="es-ES_tradnl" sz="1500" b="1" dirty="0" smtClean="0"/>
                <a:t>Constituyente</a:t>
              </a:r>
              <a:r>
                <a:rPr lang="es-ES_tradnl" sz="1500" b="1" baseline="30000" dirty="0" smtClean="0"/>
                <a:t>(*)</a:t>
              </a:r>
              <a:r>
                <a:rPr lang="es-ES_tradnl" sz="1500" dirty="0" smtClean="0"/>
                <a:t>.</a:t>
              </a:r>
              <a:endParaRPr lang="es-ES_tradnl" sz="1500" dirty="0"/>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Reparto de tierra.</a:t>
              </a:r>
            </a:p>
          </p:txBody>
        </p:sp>
        <p:sp>
          <p:nvSpPr>
            <p:cNvPr id="120" name="Rectangle 17"/>
            <p:cNvSpPr>
              <a:spLocks noChangeArrowheads="1"/>
            </p:cNvSpPr>
            <p:nvPr/>
          </p:nvSpPr>
          <p:spPr bwMode="auto">
            <a:xfrm>
              <a:off x="113" y="2620"/>
              <a:ext cx="907" cy="1602"/>
            </a:xfrm>
            <a:prstGeom prst="rect">
              <a:avLst/>
            </a:prstGeom>
            <a:solidFill>
              <a:srgbClr val="FF9900"/>
            </a:solid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a:t>MARXISTA</a:t>
              </a:r>
            </a:p>
          </p:txBody>
        </p:sp>
        <p:sp>
          <p:nvSpPr>
            <p:cNvPr id="121" name="Rectangle 18"/>
            <p:cNvSpPr>
              <a:spLocks noChangeArrowheads="1"/>
            </p:cNvSpPr>
            <p:nvPr/>
          </p:nvSpPr>
          <p:spPr bwMode="auto">
            <a:xfrm>
              <a:off x="1020" y="2620"/>
              <a:ext cx="1089" cy="1602"/>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Partido Obrero</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Socialdemócrata</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Ruso (</a:t>
              </a:r>
              <a:r>
                <a:rPr lang="es-ES_tradnl" sz="1500" dirty="0"/>
                <a:t>POSDR)</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1898 (</a:t>
              </a:r>
              <a:r>
                <a:rPr lang="es-ES_tradnl" sz="1500" b="1" dirty="0" err="1" smtClean="0"/>
                <a:t>Plejanov</a:t>
              </a:r>
              <a:r>
                <a:rPr lang="es-ES_tradnl" sz="1500" dirty="0" smtClean="0"/>
                <a:t>)</a:t>
              </a:r>
              <a:endParaRPr lang="es-ES_tradnl" sz="1500" dirty="0"/>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a:r>
              <a:br>
                <a:rPr lang="es-ES_tradnl" sz="1500" dirty="0"/>
              </a:br>
              <a:r>
                <a:rPr lang="es-ES_tradnl" sz="1500" dirty="0"/>
                <a:t>Se divide en 1904</a:t>
              </a:r>
            </a:p>
          </p:txBody>
        </p:sp>
        <p:sp>
          <p:nvSpPr>
            <p:cNvPr id="122" name="Rectangle 19"/>
            <p:cNvSpPr>
              <a:spLocks noChangeArrowheads="1"/>
            </p:cNvSpPr>
            <p:nvPr/>
          </p:nvSpPr>
          <p:spPr bwMode="auto">
            <a:xfrm>
              <a:off x="2109" y="2620"/>
              <a:ext cx="952" cy="1602"/>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u="sng" dirty="0"/>
                <a:t>Mencheviques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a:t>
              </a:r>
              <a:r>
                <a:rPr lang="es-ES_tradnl" sz="1500" dirty="0" smtClean="0"/>
                <a:t>Moderados)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sz="1500" dirty="0"/>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sz="1500" dirty="0"/>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sz="1500" dirty="0"/>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sz="1500" dirty="0"/>
            </a:p>
          </p:txBody>
        </p:sp>
        <p:sp>
          <p:nvSpPr>
            <p:cNvPr id="123" name="Rectangle 20"/>
            <p:cNvSpPr>
              <a:spLocks noChangeArrowheads="1"/>
            </p:cNvSpPr>
            <p:nvPr/>
          </p:nvSpPr>
          <p:spPr bwMode="auto">
            <a:xfrm>
              <a:off x="3061" y="2620"/>
              <a:ext cx="862" cy="1602"/>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Intelectuales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Obreros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smtClean="0"/>
                <a:t>industriales</a:t>
              </a:r>
              <a:endParaRPr lang="es-ES_tradnl" sz="1500" dirty="0"/>
            </a:p>
          </p:txBody>
        </p:sp>
        <p:sp>
          <p:nvSpPr>
            <p:cNvPr id="124" name="Rectangle 21"/>
            <p:cNvSpPr>
              <a:spLocks noChangeArrowheads="1"/>
            </p:cNvSpPr>
            <p:nvPr/>
          </p:nvSpPr>
          <p:spPr bwMode="auto">
            <a:xfrm>
              <a:off x="3923" y="2620"/>
              <a:ext cx="1701" cy="655"/>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Fin de la guerra</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Asamblea Constituyente</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a:t>
              </a:r>
              <a:r>
                <a:rPr lang="es-ES_tradnl" sz="1500" b="1" dirty="0"/>
                <a:t>Colectivización</a:t>
              </a:r>
              <a:r>
                <a:rPr lang="es-ES_tradnl" sz="1500" dirty="0"/>
                <a:t> </a:t>
              </a:r>
            </a:p>
          </p:txBody>
        </p:sp>
        <p:sp>
          <p:nvSpPr>
            <p:cNvPr id="125" name="Rectangle 22"/>
            <p:cNvSpPr>
              <a:spLocks noChangeArrowheads="1"/>
            </p:cNvSpPr>
            <p:nvPr/>
          </p:nvSpPr>
          <p:spPr bwMode="auto">
            <a:xfrm>
              <a:off x="3923" y="3275"/>
              <a:ext cx="1701" cy="947"/>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Fin de la guerra</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Dictadura del proletariado</a:t>
              </a:r>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a:t>
              </a:r>
              <a:r>
                <a:rPr lang="es-ES_tradnl" sz="1500" b="1" dirty="0" smtClean="0"/>
                <a:t>Soviets</a:t>
              </a:r>
              <a:r>
                <a:rPr lang="es-ES_tradnl" sz="1500" b="1" baseline="30000" dirty="0" smtClean="0"/>
                <a:t>(*)</a:t>
              </a:r>
              <a:r>
                <a:rPr lang="es-ES_tradnl" sz="1500" dirty="0" smtClean="0"/>
                <a:t>     </a:t>
              </a:r>
              <a:endParaRPr lang="es-ES_tradnl" sz="1500" dirty="0"/>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a:t>
              </a:r>
              <a:r>
                <a:rPr lang="es-ES_tradnl" sz="1500" dirty="0" smtClean="0"/>
                <a:t>Sindicatos</a:t>
              </a:r>
              <a:endParaRPr lang="es-ES_tradnl" sz="1500" dirty="0"/>
            </a:p>
            <a:p>
              <a:pPr defTabSz="449263">
                <a:lnSpc>
                  <a:spcPct val="93000"/>
                </a:lnSpc>
                <a:spcBef>
                  <a:spcPts val="400"/>
                </a:spcBef>
                <a:buClr>
                  <a:schemeClr val="accent2"/>
                </a:buClr>
                <a:buFont typeface="Arial"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 Colectivización</a:t>
              </a:r>
            </a:p>
          </p:txBody>
        </p:sp>
        <p:sp>
          <p:nvSpPr>
            <p:cNvPr id="126" name="Rectangle 23"/>
            <p:cNvSpPr>
              <a:spLocks noChangeArrowheads="1"/>
            </p:cNvSpPr>
            <p:nvPr/>
          </p:nvSpPr>
          <p:spPr bwMode="auto">
            <a:xfrm>
              <a:off x="2109" y="3353"/>
              <a:ext cx="952" cy="870"/>
            </a:xfrm>
            <a:prstGeom prst="rect">
              <a:avLst/>
            </a:prstGeom>
            <a:noFill/>
            <a:ln w="9525">
              <a:solidFill>
                <a:srgbClr val="000000"/>
              </a:solidFill>
              <a:miter lim="800000"/>
              <a:headEnd/>
              <a:tailEnd/>
            </a:ln>
          </p:spPr>
          <p:txBody>
            <a:bodyPr wrap="none" tIns="14112" anchor="ctr"/>
            <a:lstStyle/>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u="sng" dirty="0"/>
                <a:t>Bolcheviques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t>(Radicales)</a:t>
              </a: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smtClean="0">
                  <a:hlinkClick r:id="rId3" action="ppaction://hlinksldjump"/>
                </a:rPr>
                <a:t>Lenin, </a:t>
              </a:r>
              <a:r>
                <a:rPr lang="es-ES_tradnl" sz="1500" b="1" dirty="0" err="1" smtClean="0">
                  <a:hlinkClick r:id="rId3" action="ppaction://hlinksldjump"/>
                </a:rPr>
                <a:t>Troski</a:t>
              </a:r>
              <a:endParaRPr lang="es-ES_tradnl" sz="1500" b="1" dirty="0">
                <a:hlinkClick r:id="rId3" action="ppaction://hlinksldjump"/>
              </a:endParaRPr>
            </a:p>
            <a:p>
              <a:pPr defTabSz="449263">
                <a:lnSpc>
                  <a:spcPct val="93000"/>
                </a:lnSpc>
                <a:spcBef>
                  <a:spcPts val="400"/>
                </a:spcBef>
                <a:buClr>
                  <a:schemeClr val="accent2"/>
                </a:buCl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b="1" dirty="0" smtClean="0">
                  <a:hlinkClick r:id="rId3" action="ppaction://hlinksldjump"/>
                </a:rPr>
                <a:t>Stalin</a:t>
              </a:r>
              <a:endParaRPr lang="es-ES_tradnl" sz="1500" b="1" dirty="0"/>
            </a:p>
          </p:txBody>
        </p:sp>
        <p:sp>
          <p:nvSpPr>
            <p:cNvPr id="127" name="Line 24"/>
            <p:cNvSpPr>
              <a:spLocks noChangeShapeType="1"/>
            </p:cNvSpPr>
            <p:nvPr/>
          </p:nvSpPr>
          <p:spPr bwMode="auto">
            <a:xfrm>
              <a:off x="113" y="631"/>
              <a:ext cx="907" cy="0"/>
            </a:xfrm>
            <a:prstGeom prst="line">
              <a:avLst/>
            </a:prstGeom>
            <a:noFill/>
            <a:ln w="28440">
              <a:solidFill>
                <a:srgbClr val="000000"/>
              </a:solidFill>
              <a:round/>
              <a:headEnd/>
              <a:tailEnd/>
            </a:ln>
          </p:spPr>
          <p:txBody>
            <a:bodyPr/>
            <a:lstStyle/>
            <a:p>
              <a:endParaRPr lang="es-ES"/>
            </a:p>
          </p:txBody>
        </p:sp>
        <p:sp>
          <p:nvSpPr>
            <p:cNvPr id="128" name="Line 25"/>
            <p:cNvSpPr>
              <a:spLocks noChangeShapeType="1"/>
            </p:cNvSpPr>
            <p:nvPr/>
          </p:nvSpPr>
          <p:spPr bwMode="auto">
            <a:xfrm>
              <a:off x="1020" y="631"/>
              <a:ext cx="1089" cy="0"/>
            </a:xfrm>
            <a:prstGeom prst="line">
              <a:avLst/>
            </a:prstGeom>
            <a:noFill/>
            <a:ln w="28440">
              <a:solidFill>
                <a:srgbClr val="000000"/>
              </a:solidFill>
              <a:round/>
              <a:headEnd/>
              <a:tailEnd/>
            </a:ln>
          </p:spPr>
          <p:txBody>
            <a:bodyPr/>
            <a:lstStyle/>
            <a:p>
              <a:endParaRPr lang="es-ES"/>
            </a:p>
          </p:txBody>
        </p:sp>
        <p:sp>
          <p:nvSpPr>
            <p:cNvPr id="129" name="Line 26"/>
            <p:cNvSpPr>
              <a:spLocks noChangeShapeType="1"/>
            </p:cNvSpPr>
            <p:nvPr/>
          </p:nvSpPr>
          <p:spPr bwMode="auto">
            <a:xfrm>
              <a:off x="2109" y="631"/>
              <a:ext cx="952" cy="0"/>
            </a:xfrm>
            <a:prstGeom prst="line">
              <a:avLst/>
            </a:prstGeom>
            <a:noFill/>
            <a:ln w="28440">
              <a:solidFill>
                <a:srgbClr val="000000"/>
              </a:solidFill>
              <a:round/>
              <a:headEnd/>
              <a:tailEnd/>
            </a:ln>
          </p:spPr>
          <p:txBody>
            <a:bodyPr/>
            <a:lstStyle/>
            <a:p>
              <a:endParaRPr lang="es-ES"/>
            </a:p>
          </p:txBody>
        </p:sp>
        <p:sp>
          <p:nvSpPr>
            <p:cNvPr id="130" name="Line 27"/>
            <p:cNvSpPr>
              <a:spLocks noChangeShapeType="1"/>
            </p:cNvSpPr>
            <p:nvPr/>
          </p:nvSpPr>
          <p:spPr bwMode="auto">
            <a:xfrm>
              <a:off x="3061" y="631"/>
              <a:ext cx="862" cy="0"/>
            </a:xfrm>
            <a:prstGeom prst="line">
              <a:avLst/>
            </a:prstGeom>
            <a:noFill/>
            <a:ln w="28440">
              <a:solidFill>
                <a:srgbClr val="000000"/>
              </a:solidFill>
              <a:round/>
              <a:headEnd/>
              <a:tailEnd/>
            </a:ln>
          </p:spPr>
          <p:txBody>
            <a:bodyPr/>
            <a:lstStyle/>
            <a:p>
              <a:endParaRPr lang="es-ES"/>
            </a:p>
          </p:txBody>
        </p:sp>
        <p:sp>
          <p:nvSpPr>
            <p:cNvPr id="131" name="Line 28"/>
            <p:cNvSpPr>
              <a:spLocks noChangeShapeType="1"/>
            </p:cNvSpPr>
            <p:nvPr/>
          </p:nvSpPr>
          <p:spPr bwMode="auto">
            <a:xfrm>
              <a:off x="3923" y="631"/>
              <a:ext cx="1701" cy="0"/>
            </a:xfrm>
            <a:prstGeom prst="line">
              <a:avLst/>
            </a:prstGeom>
            <a:noFill/>
            <a:ln w="28440">
              <a:solidFill>
                <a:srgbClr val="000000"/>
              </a:solidFill>
              <a:round/>
              <a:headEnd/>
              <a:tailEnd/>
            </a:ln>
          </p:spPr>
          <p:txBody>
            <a:bodyPr/>
            <a:lstStyle/>
            <a:p>
              <a:endParaRPr lang="es-ES"/>
            </a:p>
          </p:txBody>
        </p:sp>
        <p:sp>
          <p:nvSpPr>
            <p:cNvPr id="132" name="Line 29"/>
            <p:cNvSpPr>
              <a:spLocks noChangeShapeType="1"/>
            </p:cNvSpPr>
            <p:nvPr/>
          </p:nvSpPr>
          <p:spPr bwMode="auto">
            <a:xfrm>
              <a:off x="113" y="996"/>
              <a:ext cx="907" cy="0"/>
            </a:xfrm>
            <a:prstGeom prst="line">
              <a:avLst/>
            </a:prstGeom>
            <a:noFill/>
            <a:ln w="12600">
              <a:solidFill>
                <a:srgbClr val="000000"/>
              </a:solidFill>
              <a:round/>
              <a:headEnd/>
              <a:tailEnd/>
            </a:ln>
          </p:spPr>
          <p:txBody>
            <a:bodyPr/>
            <a:lstStyle/>
            <a:p>
              <a:endParaRPr lang="es-ES"/>
            </a:p>
          </p:txBody>
        </p:sp>
        <p:sp>
          <p:nvSpPr>
            <p:cNvPr id="133" name="Line 30"/>
            <p:cNvSpPr>
              <a:spLocks noChangeShapeType="1"/>
            </p:cNvSpPr>
            <p:nvPr/>
          </p:nvSpPr>
          <p:spPr bwMode="auto">
            <a:xfrm>
              <a:off x="1020" y="996"/>
              <a:ext cx="1089" cy="0"/>
            </a:xfrm>
            <a:prstGeom prst="line">
              <a:avLst/>
            </a:prstGeom>
            <a:noFill/>
            <a:ln w="12600">
              <a:solidFill>
                <a:srgbClr val="000000"/>
              </a:solidFill>
              <a:round/>
              <a:headEnd/>
              <a:tailEnd/>
            </a:ln>
          </p:spPr>
          <p:txBody>
            <a:bodyPr/>
            <a:lstStyle/>
            <a:p>
              <a:endParaRPr lang="es-ES"/>
            </a:p>
          </p:txBody>
        </p:sp>
        <p:sp>
          <p:nvSpPr>
            <p:cNvPr id="134" name="Line 31"/>
            <p:cNvSpPr>
              <a:spLocks noChangeShapeType="1"/>
            </p:cNvSpPr>
            <p:nvPr/>
          </p:nvSpPr>
          <p:spPr bwMode="auto">
            <a:xfrm>
              <a:off x="2109" y="996"/>
              <a:ext cx="952" cy="0"/>
            </a:xfrm>
            <a:prstGeom prst="line">
              <a:avLst/>
            </a:prstGeom>
            <a:noFill/>
            <a:ln w="12600">
              <a:solidFill>
                <a:srgbClr val="000000"/>
              </a:solidFill>
              <a:round/>
              <a:headEnd/>
              <a:tailEnd/>
            </a:ln>
          </p:spPr>
          <p:txBody>
            <a:bodyPr/>
            <a:lstStyle/>
            <a:p>
              <a:endParaRPr lang="es-ES"/>
            </a:p>
          </p:txBody>
        </p:sp>
        <p:sp>
          <p:nvSpPr>
            <p:cNvPr id="135" name="Line 32"/>
            <p:cNvSpPr>
              <a:spLocks noChangeShapeType="1"/>
            </p:cNvSpPr>
            <p:nvPr/>
          </p:nvSpPr>
          <p:spPr bwMode="auto">
            <a:xfrm>
              <a:off x="3061" y="996"/>
              <a:ext cx="862" cy="0"/>
            </a:xfrm>
            <a:prstGeom prst="line">
              <a:avLst/>
            </a:prstGeom>
            <a:noFill/>
            <a:ln w="12600">
              <a:solidFill>
                <a:srgbClr val="000000"/>
              </a:solidFill>
              <a:round/>
              <a:headEnd/>
              <a:tailEnd/>
            </a:ln>
          </p:spPr>
          <p:txBody>
            <a:bodyPr/>
            <a:lstStyle/>
            <a:p>
              <a:endParaRPr lang="es-ES"/>
            </a:p>
          </p:txBody>
        </p:sp>
        <p:sp>
          <p:nvSpPr>
            <p:cNvPr id="136" name="Line 33"/>
            <p:cNvSpPr>
              <a:spLocks noChangeShapeType="1"/>
            </p:cNvSpPr>
            <p:nvPr/>
          </p:nvSpPr>
          <p:spPr bwMode="auto">
            <a:xfrm>
              <a:off x="3923" y="996"/>
              <a:ext cx="1701" cy="0"/>
            </a:xfrm>
            <a:prstGeom prst="line">
              <a:avLst/>
            </a:prstGeom>
            <a:noFill/>
            <a:ln w="12600">
              <a:solidFill>
                <a:srgbClr val="000000"/>
              </a:solidFill>
              <a:round/>
              <a:headEnd/>
              <a:tailEnd/>
            </a:ln>
          </p:spPr>
          <p:txBody>
            <a:bodyPr/>
            <a:lstStyle/>
            <a:p>
              <a:endParaRPr lang="es-ES"/>
            </a:p>
          </p:txBody>
        </p:sp>
        <p:sp>
          <p:nvSpPr>
            <p:cNvPr id="137" name="Line 34"/>
            <p:cNvSpPr>
              <a:spLocks noChangeShapeType="1"/>
            </p:cNvSpPr>
            <p:nvPr/>
          </p:nvSpPr>
          <p:spPr bwMode="auto">
            <a:xfrm>
              <a:off x="113" y="1545"/>
              <a:ext cx="907" cy="0"/>
            </a:xfrm>
            <a:prstGeom prst="line">
              <a:avLst/>
            </a:prstGeom>
            <a:noFill/>
            <a:ln w="12600">
              <a:solidFill>
                <a:srgbClr val="000000"/>
              </a:solidFill>
              <a:round/>
              <a:headEnd/>
              <a:tailEnd/>
            </a:ln>
          </p:spPr>
          <p:txBody>
            <a:bodyPr/>
            <a:lstStyle/>
            <a:p>
              <a:endParaRPr lang="es-ES"/>
            </a:p>
          </p:txBody>
        </p:sp>
        <p:sp>
          <p:nvSpPr>
            <p:cNvPr id="138" name="Line 35"/>
            <p:cNvSpPr>
              <a:spLocks noChangeShapeType="1"/>
            </p:cNvSpPr>
            <p:nvPr/>
          </p:nvSpPr>
          <p:spPr bwMode="auto">
            <a:xfrm>
              <a:off x="1020" y="1545"/>
              <a:ext cx="1089" cy="0"/>
            </a:xfrm>
            <a:prstGeom prst="line">
              <a:avLst/>
            </a:prstGeom>
            <a:noFill/>
            <a:ln w="12600">
              <a:solidFill>
                <a:srgbClr val="000000"/>
              </a:solidFill>
              <a:round/>
              <a:headEnd/>
              <a:tailEnd/>
            </a:ln>
          </p:spPr>
          <p:txBody>
            <a:bodyPr/>
            <a:lstStyle/>
            <a:p>
              <a:endParaRPr lang="es-ES"/>
            </a:p>
          </p:txBody>
        </p:sp>
        <p:sp>
          <p:nvSpPr>
            <p:cNvPr id="139" name="Line 36"/>
            <p:cNvSpPr>
              <a:spLocks noChangeShapeType="1"/>
            </p:cNvSpPr>
            <p:nvPr/>
          </p:nvSpPr>
          <p:spPr bwMode="auto">
            <a:xfrm>
              <a:off x="2109" y="1545"/>
              <a:ext cx="952" cy="0"/>
            </a:xfrm>
            <a:prstGeom prst="line">
              <a:avLst/>
            </a:prstGeom>
            <a:noFill/>
            <a:ln w="12600">
              <a:solidFill>
                <a:srgbClr val="000000"/>
              </a:solidFill>
              <a:round/>
              <a:headEnd/>
              <a:tailEnd/>
            </a:ln>
          </p:spPr>
          <p:txBody>
            <a:bodyPr/>
            <a:lstStyle/>
            <a:p>
              <a:endParaRPr lang="es-ES"/>
            </a:p>
          </p:txBody>
        </p:sp>
        <p:sp>
          <p:nvSpPr>
            <p:cNvPr id="140" name="Line 37"/>
            <p:cNvSpPr>
              <a:spLocks noChangeShapeType="1"/>
            </p:cNvSpPr>
            <p:nvPr/>
          </p:nvSpPr>
          <p:spPr bwMode="auto">
            <a:xfrm>
              <a:off x="3061" y="1545"/>
              <a:ext cx="862" cy="0"/>
            </a:xfrm>
            <a:prstGeom prst="line">
              <a:avLst/>
            </a:prstGeom>
            <a:noFill/>
            <a:ln w="12600">
              <a:solidFill>
                <a:srgbClr val="000000"/>
              </a:solidFill>
              <a:round/>
              <a:headEnd/>
              <a:tailEnd/>
            </a:ln>
          </p:spPr>
          <p:txBody>
            <a:bodyPr/>
            <a:lstStyle/>
            <a:p>
              <a:endParaRPr lang="es-ES"/>
            </a:p>
          </p:txBody>
        </p:sp>
        <p:sp>
          <p:nvSpPr>
            <p:cNvPr id="141" name="Line 38"/>
            <p:cNvSpPr>
              <a:spLocks noChangeShapeType="1"/>
            </p:cNvSpPr>
            <p:nvPr/>
          </p:nvSpPr>
          <p:spPr bwMode="auto">
            <a:xfrm>
              <a:off x="3923" y="1545"/>
              <a:ext cx="1701" cy="0"/>
            </a:xfrm>
            <a:prstGeom prst="line">
              <a:avLst/>
            </a:prstGeom>
            <a:noFill/>
            <a:ln w="0">
              <a:noFill/>
              <a:round/>
              <a:headEnd/>
              <a:tailEnd/>
            </a:ln>
          </p:spPr>
          <p:txBody>
            <a:bodyPr/>
            <a:lstStyle/>
            <a:p>
              <a:endParaRPr lang="es-ES"/>
            </a:p>
          </p:txBody>
        </p:sp>
        <p:sp>
          <p:nvSpPr>
            <p:cNvPr id="142" name="Line 39"/>
            <p:cNvSpPr>
              <a:spLocks noChangeShapeType="1"/>
            </p:cNvSpPr>
            <p:nvPr/>
          </p:nvSpPr>
          <p:spPr bwMode="auto">
            <a:xfrm>
              <a:off x="113" y="1980"/>
              <a:ext cx="907" cy="0"/>
            </a:xfrm>
            <a:prstGeom prst="line">
              <a:avLst/>
            </a:prstGeom>
            <a:noFill/>
            <a:ln w="0">
              <a:noFill/>
              <a:round/>
              <a:headEnd/>
              <a:tailEnd/>
            </a:ln>
          </p:spPr>
          <p:txBody>
            <a:bodyPr/>
            <a:lstStyle/>
            <a:p>
              <a:endParaRPr lang="es-ES"/>
            </a:p>
          </p:txBody>
        </p:sp>
        <p:sp>
          <p:nvSpPr>
            <p:cNvPr id="143" name="Line 40"/>
            <p:cNvSpPr>
              <a:spLocks noChangeShapeType="1"/>
            </p:cNvSpPr>
            <p:nvPr/>
          </p:nvSpPr>
          <p:spPr bwMode="auto">
            <a:xfrm>
              <a:off x="1020" y="1980"/>
              <a:ext cx="1089" cy="0"/>
            </a:xfrm>
            <a:prstGeom prst="line">
              <a:avLst/>
            </a:prstGeom>
            <a:noFill/>
            <a:ln w="12600">
              <a:solidFill>
                <a:srgbClr val="000000"/>
              </a:solidFill>
              <a:round/>
              <a:headEnd/>
              <a:tailEnd/>
            </a:ln>
          </p:spPr>
          <p:txBody>
            <a:bodyPr/>
            <a:lstStyle/>
            <a:p>
              <a:endParaRPr lang="es-ES"/>
            </a:p>
          </p:txBody>
        </p:sp>
        <p:sp>
          <p:nvSpPr>
            <p:cNvPr id="144" name="Line 41"/>
            <p:cNvSpPr>
              <a:spLocks noChangeShapeType="1"/>
            </p:cNvSpPr>
            <p:nvPr/>
          </p:nvSpPr>
          <p:spPr bwMode="auto">
            <a:xfrm>
              <a:off x="2109" y="1980"/>
              <a:ext cx="952" cy="0"/>
            </a:xfrm>
            <a:prstGeom prst="line">
              <a:avLst/>
            </a:prstGeom>
            <a:noFill/>
            <a:ln w="12600">
              <a:solidFill>
                <a:srgbClr val="000000"/>
              </a:solidFill>
              <a:round/>
              <a:headEnd/>
              <a:tailEnd/>
            </a:ln>
          </p:spPr>
          <p:txBody>
            <a:bodyPr/>
            <a:lstStyle/>
            <a:p>
              <a:endParaRPr lang="es-ES"/>
            </a:p>
          </p:txBody>
        </p:sp>
        <p:sp>
          <p:nvSpPr>
            <p:cNvPr id="147" name="Line 44"/>
            <p:cNvSpPr>
              <a:spLocks noChangeShapeType="1"/>
            </p:cNvSpPr>
            <p:nvPr/>
          </p:nvSpPr>
          <p:spPr bwMode="auto">
            <a:xfrm>
              <a:off x="113" y="2620"/>
              <a:ext cx="907" cy="0"/>
            </a:xfrm>
            <a:prstGeom prst="line">
              <a:avLst/>
            </a:prstGeom>
            <a:noFill/>
            <a:ln w="12600">
              <a:solidFill>
                <a:srgbClr val="000000"/>
              </a:solidFill>
              <a:round/>
              <a:headEnd/>
              <a:tailEnd/>
            </a:ln>
          </p:spPr>
          <p:txBody>
            <a:bodyPr/>
            <a:lstStyle/>
            <a:p>
              <a:endParaRPr lang="es-ES"/>
            </a:p>
          </p:txBody>
        </p:sp>
        <p:sp>
          <p:nvSpPr>
            <p:cNvPr id="148" name="Line 45"/>
            <p:cNvSpPr>
              <a:spLocks noChangeShapeType="1"/>
            </p:cNvSpPr>
            <p:nvPr/>
          </p:nvSpPr>
          <p:spPr bwMode="auto">
            <a:xfrm>
              <a:off x="1020" y="2620"/>
              <a:ext cx="1089" cy="0"/>
            </a:xfrm>
            <a:prstGeom prst="line">
              <a:avLst/>
            </a:prstGeom>
            <a:noFill/>
            <a:ln w="12600">
              <a:solidFill>
                <a:srgbClr val="000000"/>
              </a:solidFill>
              <a:round/>
              <a:headEnd/>
              <a:tailEnd/>
            </a:ln>
          </p:spPr>
          <p:txBody>
            <a:bodyPr/>
            <a:lstStyle/>
            <a:p>
              <a:endParaRPr lang="es-ES"/>
            </a:p>
          </p:txBody>
        </p:sp>
        <p:sp>
          <p:nvSpPr>
            <p:cNvPr id="149" name="Line 46"/>
            <p:cNvSpPr>
              <a:spLocks noChangeShapeType="1"/>
            </p:cNvSpPr>
            <p:nvPr/>
          </p:nvSpPr>
          <p:spPr bwMode="auto">
            <a:xfrm>
              <a:off x="2109" y="2620"/>
              <a:ext cx="952" cy="0"/>
            </a:xfrm>
            <a:prstGeom prst="line">
              <a:avLst/>
            </a:prstGeom>
            <a:noFill/>
            <a:ln w="12600">
              <a:solidFill>
                <a:srgbClr val="000000"/>
              </a:solidFill>
              <a:round/>
              <a:headEnd/>
              <a:tailEnd/>
            </a:ln>
          </p:spPr>
          <p:txBody>
            <a:bodyPr/>
            <a:lstStyle/>
            <a:p>
              <a:endParaRPr lang="es-ES"/>
            </a:p>
          </p:txBody>
        </p:sp>
        <p:sp>
          <p:nvSpPr>
            <p:cNvPr id="150" name="Line 47"/>
            <p:cNvSpPr>
              <a:spLocks noChangeShapeType="1"/>
            </p:cNvSpPr>
            <p:nvPr/>
          </p:nvSpPr>
          <p:spPr bwMode="auto">
            <a:xfrm>
              <a:off x="3061" y="2620"/>
              <a:ext cx="862" cy="0"/>
            </a:xfrm>
            <a:prstGeom prst="line">
              <a:avLst/>
            </a:prstGeom>
            <a:noFill/>
            <a:ln w="12600">
              <a:solidFill>
                <a:srgbClr val="000000"/>
              </a:solidFill>
              <a:round/>
              <a:headEnd/>
              <a:tailEnd/>
            </a:ln>
          </p:spPr>
          <p:txBody>
            <a:bodyPr/>
            <a:lstStyle/>
            <a:p>
              <a:endParaRPr lang="es-ES"/>
            </a:p>
          </p:txBody>
        </p:sp>
        <p:sp>
          <p:nvSpPr>
            <p:cNvPr id="151" name="Line 48"/>
            <p:cNvSpPr>
              <a:spLocks noChangeShapeType="1"/>
            </p:cNvSpPr>
            <p:nvPr/>
          </p:nvSpPr>
          <p:spPr bwMode="auto">
            <a:xfrm>
              <a:off x="3923" y="2620"/>
              <a:ext cx="1701" cy="0"/>
            </a:xfrm>
            <a:prstGeom prst="line">
              <a:avLst/>
            </a:prstGeom>
            <a:noFill/>
            <a:ln w="12600">
              <a:solidFill>
                <a:srgbClr val="000000"/>
              </a:solidFill>
              <a:round/>
              <a:headEnd/>
              <a:tailEnd/>
            </a:ln>
          </p:spPr>
          <p:txBody>
            <a:bodyPr/>
            <a:lstStyle/>
            <a:p>
              <a:endParaRPr lang="es-ES"/>
            </a:p>
          </p:txBody>
        </p:sp>
        <p:sp>
          <p:nvSpPr>
            <p:cNvPr id="152" name="Line 49"/>
            <p:cNvSpPr>
              <a:spLocks noChangeShapeType="1"/>
            </p:cNvSpPr>
            <p:nvPr/>
          </p:nvSpPr>
          <p:spPr bwMode="auto">
            <a:xfrm>
              <a:off x="113" y="3275"/>
              <a:ext cx="907" cy="0"/>
            </a:xfrm>
            <a:prstGeom prst="line">
              <a:avLst/>
            </a:prstGeom>
            <a:noFill/>
            <a:ln w="0">
              <a:noFill/>
              <a:round/>
              <a:headEnd/>
              <a:tailEnd/>
            </a:ln>
          </p:spPr>
          <p:txBody>
            <a:bodyPr/>
            <a:lstStyle/>
            <a:p>
              <a:endParaRPr lang="es-ES"/>
            </a:p>
          </p:txBody>
        </p:sp>
        <p:sp>
          <p:nvSpPr>
            <p:cNvPr id="153" name="Line 50"/>
            <p:cNvSpPr>
              <a:spLocks noChangeShapeType="1"/>
            </p:cNvSpPr>
            <p:nvPr/>
          </p:nvSpPr>
          <p:spPr bwMode="auto">
            <a:xfrm>
              <a:off x="1020" y="3275"/>
              <a:ext cx="1089" cy="0"/>
            </a:xfrm>
            <a:prstGeom prst="line">
              <a:avLst/>
            </a:prstGeom>
            <a:noFill/>
            <a:ln w="0">
              <a:noFill/>
              <a:round/>
              <a:headEnd/>
              <a:tailEnd/>
            </a:ln>
          </p:spPr>
          <p:txBody>
            <a:bodyPr/>
            <a:lstStyle/>
            <a:p>
              <a:endParaRPr lang="es-ES"/>
            </a:p>
          </p:txBody>
        </p:sp>
        <p:sp>
          <p:nvSpPr>
            <p:cNvPr id="154" name="Line 51"/>
            <p:cNvSpPr>
              <a:spLocks noChangeShapeType="1"/>
            </p:cNvSpPr>
            <p:nvPr/>
          </p:nvSpPr>
          <p:spPr bwMode="auto">
            <a:xfrm>
              <a:off x="2109" y="3275"/>
              <a:ext cx="952" cy="0"/>
            </a:xfrm>
            <a:prstGeom prst="line">
              <a:avLst/>
            </a:prstGeom>
            <a:noFill/>
            <a:ln w="0">
              <a:noFill/>
              <a:round/>
              <a:headEnd/>
              <a:tailEnd/>
            </a:ln>
          </p:spPr>
          <p:txBody>
            <a:bodyPr/>
            <a:lstStyle/>
            <a:p>
              <a:endParaRPr lang="es-ES"/>
            </a:p>
          </p:txBody>
        </p:sp>
        <p:sp>
          <p:nvSpPr>
            <p:cNvPr id="155" name="Line 52"/>
            <p:cNvSpPr>
              <a:spLocks noChangeShapeType="1"/>
            </p:cNvSpPr>
            <p:nvPr/>
          </p:nvSpPr>
          <p:spPr bwMode="auto">
            <a:xfrm>
              <a:off x="3061" y="3275"/>
              <a:ext cx="862" cy="0"/>
            </a:xfrm>
            <a:prstGeom prst="line">
              <a:avLst/>
            </a:prstGeom>
            <a:noFill/>
            <a:ln w="0">
              <a:noFill/>
              <a:round/>
              <a:headEnd/>
              <a:tailEnd/>
            </a:ln>
          </p:spPr>
          <p:txBody>
            <a:bodyPr/>
            <a:lstStyle/>
            <a:p>
              <a:endParaRPr lang="es-ES"/>
            </a:p>
          </p:txBody>
        </p:sp>
        <p:sp>
          <p:nvSpPr>
            <p:cNvPr id="156" name="Line 53"/>
            <p:cNvSpPr>
              <a:spLocks noChangeShapeType="1"/>
            </p:cNvSpPr>
            <p:nvPr/>
          </p:nvSpPr>
          <p:spPr bwMode="auto">
            <a:xfrm>
              <a:off x="3923" y="3275"/>
              <a:ext cx="1701" cy="0"/>
            </a:xfrm>
            <a:prstGeom prst="line">
              <a:avLst/>
            </a:prstGeom>
            <a:noFill/>
            <a:ln w="12600">
              <a:solidFill>
                <a:srgbClr val="000000"/>
              </a:solidFill>
              <a:round/>
              <a:headEnd/>
              <a:tailEnd/>
            </a:ln>
          </p:spPr>
          <p:txBody>
            <a:bodyPr/>
            <a:lstStyle/>
            <a:p>
              <a:endParaRPr lang="es-ES"/>
            </a:p>
          </p:txBody>
        </p:sp>
        <p:sp>
          <p:nvSpPr>
            <p:cNvPr id="157" name="Line 54"/>
            <p:cNvSpPr>
              <a:spLocks noChangeShapeType="1"/>
            </p:cNvSpPr>
            <p:nvPr/>
          </p:nvSpPr>
          <p:spPr bwMode="auto">
            <a:xfrm>
              <a:off x="113" y="3353"/>
              <a:ext cx="907" cy="0"/>
            </a:xfrm>
            <a:prstGeom prst="line">
              <a:avLst/>
            </a:prstGeom>
            <a:noFill/>
            <a:ln w="0">
              <a:noFill/>
              <a:round/>
              <a:headEnd/>
              <a:tailEnd/>
            </a:ln>
          </p:spPr>
          <p:txBody>
            <a:bodyPr/>
            <a:lstStyle/>
            <a:p>
              <a:endParaRPr lang="es-ES"/>
            </a:p>
          </p:txBody>
        </p:sp>
        <p:sp>
          <p:nvSpPr>
            <p:cNvPr id="158" name="Line 55"/>
            <p:cNvSpPr>
              <a:spLocks noChangeShapeType="1"/>
            </p:cNvSpPr>
            <p:nvPr/>
          </p:nvSpPr>
          <p:spPr bwMode="auto">
            <a:xfrm>
              <a:off x="1020" y="3353"/>
              <a:ext cx="1089" cy="0"/>
            </a:xfrm>
            <a:prstGeom prst="line">
              <a:avLst/>
            </a:prstGeom>
            <a:noFill/>
            <a:ln w="0">
              <a:noFill/>
              <a:round/>
              <a:headEnd/>
              <a:tailEnd/>
            </a:ln>
          </p:spPr>
          <p:txBody>
            <a:bodyPr/>
            <a:lstStyle/>
            <a:p>
              <a:endParaRPr lang="es-ES"/>
            </a:p>
          </p:txBody>
        </p:sp>
        <p:sp>
          <p:nvSpPr>
            <p:cNvPr id="159" name="Line 56"/>
            <p:cNvSpPr>
              <a:spLocks noChangeShapeType="1"/>
            </p:cNvSpPr>
            <p:nvPr/>
          </p:nvSpPr>
          <p:spPr bwMode="auto">
            <a:xfrm>
              <a:off x="2109" y="3353"/>
              <a:ext cx="952" cy="0"/>
            </a:xfrm>
            <a:prstGeom prst="line">
              <a:avLst/>
            </a:prstGeom>
            <a:noFill/>
            <a:ln w="12600">
              <a:solidFill>
                <a:srgbClr val="000000"/>
              </a:solidFill>
              <a:round/>
              <a:headEnd/>
              <a:tailEnd/>
            </a:ln>
          </p:spPr>
          <p:txBody>
            <a:bodyPr/>
            <a:lstStyle/>
            <a:p>
              <a:endParaRPr lang="es-ES"/>
            </a:p>
          </p:txBody>
        </p:sp>
        <p:sp>
          <p:nvSpPr>
            <p:cNvPr id="160" name="Line 57"/>
            <p:cNvSpPr>
              <a:spLocks noChangeShapeType="1"/>
            </p:cNvSpPr>
            <p:nvPr/>
          </p:nvSpPr>
          <p:spPr bwMode="auto">
            <a:xfrm>
              <a:off x="3061" y="3353"/>
              <a:ext cx="862" cy="0"/>
            </a:xfrm>
            <a:prstGeom prst="line">
              <a:avLst/>
            </a:prstGeom>
            <a:noFill/>
            <a:ln w="0">
              <a:noFill/>
              <a:round/>
              <a:headEnd/>
              <a:tailEnd/>
            </a:ln>
          </p:spPr>
          <p:txBody>
            <a:bodyPr/>
            <a:lstStyle/>
            <a:p>
              <a:endParaRPr lang="es-ES"/>
            </a:p>
          </p:txBody>
        </p:sp>
        <p:sp>
          <p:nvSpPr>
            <p:cNvPr id="161" name="Line 58"/>
            <p:cNvSpPr>
              <a:spLocks noChangeShapeType="1"/>
            </p:cNvSpPr>
            <p:nvPr/>
          </p:nvSpPr>
          <p:spPr bwMode="auto">
            <a:xfrm>
              <a:off x="3923" y="3353"/>
              <a:ext cx="1701" cy="0"/>
            </a:xfrm>
            <a:prstGeom prst="line">
              <a:avLst/>
            </a:prstGeom>
            <a:noFill/>
            <a:ln w="0">
              <a:noFill/>
              <a:round/>
              <a:headEnd/>
              <a:tailEnd/>
            </a:ln>
          </p:spPr>
          <p:txBody>
            <a:bodyPr/>
            <a:lstStyle/>
            <a:p>
              <a:endParaRPr lang="es-ES"/>
            </a:p>
          </p:txBody>
        </p:sp>
        <p:sp>
          <p:nvSpPr>
            <p:cNvPr id="162" name="Line 59"/>
            <p:cNvSpPr>
              <a:spLocks noChangeShapeType="1"/>
            </p:cNvSpPr>
            <p:nvPr/>
          </p:nvSpPr>
          <p:spPr bwMode="auto">
            <a:xfrm>
              <a:off x="113" y="4223"/>
              <a:ext cx="907" cy="0"/>
            </a:xfrm>
            <a:prstGeom prst="line">
              <a:avLst/>
            </a:prstGeom>
            <a:noFill/>
            <a:ln w="28440">
              <a:solidFill>
                <a:srgbClr val="000000"/>
              </a:solidFill>
              <a:round/>
              <a:headEnd/>
              <a:tailEnd/>
            </a:ln>
          </p:spPr>
          <p:txBody>
            <a:bodyPr/>
            <a:lstStyle/>
            <a:p>
              <a:endParaRPr lang="es-ES"/>
            </a:p>
          </p:txBody>
        </p:sp>
        <p:sp>
          <p:nvSpPr>
            <p:cNvPr id="163" name="Line 60"/>
            <p:cNvSpPr>
              <a:spLocks noChangeShapeType="1"/>
            </p:cNvSpPr>
            <p:nvPr/>
          </p:nvSpPr>
          <p:spPr bwMode="auto">
            <a:xfrm>
              <a:off x="1020" y="4223"/>
              <a:ext cx="1089" cy="0"/>
            </a:xfrm>
            <a:prstGeom prst="line">
              <a:avLst/>
            </a:prstGeom>
            <a:noFill/>
            <a:ln w="28440">
              <a:solidFill>
                <a:srgbClr val="000000"/>
              </a:solidFill>
              <a:round/>
              <a:headEnd/>
              <a:tailEnd/>
            </a:ln>
          </p:spPr>
          <p:txBody>
            <a:bodyPr/>
            <a:lstStyle/>
            <a:p>
              <a:endParaRPr lang="es-ES"/>
            </a:p>
          </p:txBody>
        </p:sp>
        <p:sp>
          <p:nvSpPr>
            <p:cNvPr id="164" name="Line 61"/>
            <p:cNvSpPr>
              <a:spLocks noChangeShapeType="1"/>
            </p:cNvSpPr>
            <p:nvPr/>
          </p:nvSpPr>
          <p:spPr bwMode="auto">
            <a:xfrm>
              <a:off x="2109" y="4223"/>
              <a:ext cx="952" cy="0"/>
            </a:xfrm>
            <a:prstGeom prst="line">
              <a:avLst/>
            </a:prstGeom>
            <a:noFill/>
            <a:ln w="28440">
              <a:solidFill>
                <a:srgbClr val="000000"/>
              </a:solidFill>
              <a:round/>
              <a:headEnd/>
              <a:tailEnd/>
            </a:ln>
          </p:spPr>
          <p:txBody>
            <a:bodyPr/>
            <a:lstStyle/>
            <a:p>
              <a:endParaRPr lang="es-ES"/>
            </a:p>
          </p:txBody>
        </p:sp>
        <p:sp>
          <p:nvSpPr>
            <p:cNvPr id="165" name="Line 62"/>
            <p:cNvSpPr>
              <a:spLocks noChangeShapeType="1"/>
            </p:cNvSpPr>
            <p:nvPr/>
          </p:nvSpPr>
          <p:spPr bwMode="auto">
            <a:xfrm>
              <a:off x="3061" y="4223"/>
              <a:ext cx="862" cy="0"/>
            </a:xfrm>
            <a:prstGeom prst="line">
              <a:avLst/>
            </a:prstGeom>
            <a:noFill/>
            <a:ln w="28440">
              <a:solidFill>
                <a:srgbClr val="000000"/>
              </a:solidFill>
              <a:round/>
              <a:headEnd/>
              <a:tailEnd/>
            </a:ln>
          </p:spPr>
          <p:txBody>
            <a:bodyPr/>
            <a:lstStyle/>
            <a:p>
              <a:endParaRPr lang="es-ES"/>
            </a:p>
          </p:txBody>
        </p:sp>
        <p:sp>
          <p:nvSpPr>
            <p:cNvPr id="166" name="Line 63"/>
            <p:cNvSpPr>
              <a:spLocks noChangeShapeType="1"/>
            </p:cNvSpPr>
            <p:nvPr/>
          </p:nvSpPr>
          <p:spPr bwMode="auto">
            <a:xfrm>
              <a:off x="3923" y="4223"/>
              <a:ext cx="1701" cy="0"/>
            </a:xfrm>
            <a:prstGeom prst="line">
              <a:avLst/>
            </a:prstGeom>
            <a:noFill/>
            <a:ln w="28440">
              <a:solidFill>
                <a:srgbClr val="000000"/>
              </a:solidFill>
              <a:round/>
              <a:headEnd/>
              <a:tailEnd/>
            </a:ln>
          </p:spPr>
          <p:txBody>
            <a:bodyPr/>
            <a:lstStyle/>
            <a:p>
              <a:endParaRPr lang="es-ES"/>
            </a:p>
          </p:txBody>
        </p:sp>
        <p:sp>
          <p:nvSpPr>
            <p:cNvPr id="167" name="Line 64"/>
            <p:cNvSpPr>
              <a:spLocks noChangeShapeType="1"/>
            </p:cNvSpPr>
            <p:nvPr/>
          </p:nvSpPr>
          <p:spPr bwMode="auto">
            <a:xfrm>
              <a:off x="113" y="631"/>
              <a:ext cx="0" cy="365"/>
            </a:xfrm>
            <a:prstGeom prst="line">
              <a:avLst/>
            </a:prstGeom>
            <a:noFill/>
            <a:ln w="28440">
              <a:solidFill>
                <a:srgbClr val="000000"/>
              </a:solidFill>
              <a:round/>
              <a:headEnd/>
              <a:tailEnd/>
            </a:ln>
          </p:spPr>
          <p:txBody>
            <a:bodyPr/>
            <a:lstStyle/>
            <a:p>
              <a:endParaRPr lang="es-ES"/>
            </a:p>
          </p:txBody>
        </p:sp>
        <p:sp>
          <p:nvSpPr>
            <p:cNvPr id="168" name="Line 65"/>
            <p:cNvSpPr>
              <a:spLocks noChangeShapeType="1"/>
            </p:cNvSpPr>
            <p:nvPr/>
          </p:nvSpPr>
          <p:spPr bwMode="auto">
            <a:xfrm>
              <a:off x="113" y="996"/>
              <a:ext cx="0" cy="549"/>
            </a:xfrm>
            <a:prstGeom prst="line">
              <a:avLst/>
            </a:prstGeom>
            <a:noFill/>
            <a:ln w="28440">
              <a:solidFill>
                <a:srgbClr val="000000"/>
              </a:solidFill>
              <a:round/>
              <a:headEnd/>
              <a:tailEnd/>
            </a:ln>
          </p:spPr>
          <p:txBody>
            <a:bodyPr/>
            <a:lstStyle/>
            <a:p>
              <a:endParaRPr lang="es-ES"/>
            </a:p>
          </p:txBody>
        </p:sp>
        <p:sp>
          <p:nvSpPr>
            <p:cNvPr id="169" name="Line 66"/>
            <p:cNvSpPr>
              <a:spLocks noChangeShapeType="1"/>
            </p:cNvSpPr>
            <p:nvPr/>
          </p:nvSpPr>
          <p:spPr bwMode="auto">
            <a:xfrm>
              <a:off x="113" y="1545"/>
              <a:ext cx="0" cy="435"/>
            </a:xfrm>
            <a:prstGeom prst="line">
              <a:avLst/>
            </a:prstGeom>
            <a:noFill/>
            <a:ln w="28440">
              <a:solidFill>
                <a:srgbClr val="000000"/>
              </a:solidFill>
              <a:round/>
              <a:headEnd/>
              <a:tailEnd/>
            </a:ln>
          </p:spPr>
          <p:txBody>
            <a:bodyPr/>
            <a:lstStyle/>
            <a:p>
              <a:endParaRPr lang="es-ES"/>
            </a:p>
          </p:txBody>
        </p:sp>
        <p:sp>
          <p:nvSpPr>
            <p:cNvPr id="170" name="Line 67"/>
            <p:cNvSpPr>
              <a:spLocks noChangeShapeType="1"/>
            </p:cNvSpPr>
            <p:nvPr/>
          </p:nvSpPr>
          <p:spPr bwMode="auto">
            <a:xfrm>
              <a:off x="113" y="1980"/>
              <a:ext cx="0" cy="640"/>
            </a:xfrm>
            <a:prstGeom prst="line">
              <a:avLst/>
            </a:prstGeom>
            <a:noFill/>
            <a:ln w="28440">
              <a:solidFill>
                <a:srgbClr val="000000"/>
              </a:solidFill>
              <a:round/>
              <a:headEnd/>
              <a:tailEnd/>
            </a:ln>
          </p:spPr>
          <p:txBody>
            <a:bodyPr/>
            <a:lstStyle/>
            <a:p>
              <a:endParaRPr lang="es-ES"/>
            </a:p>
          </p:txBody>
        </p:sp>
        <p:sp>
          <p:nvSpPr>
            <p:cNvPr id="171" name="Line 68"/>
            <p:cNvSpPr>
              <a:spLocks noChangeShapeType="1"/>
            </p:cNvSpPr>
            <p:nvPr/>
          </p:nvSpPr>
          <p:spPr bwMode="auto">
            <a:xfrm>
              <a:off x="113" y="2620"/>
              <a:ext cx="0" cy="655"/>
            </a:xfrm>
            <a:prstGeom prst="line">
              <a:avLst/>
            </a:prstGeom>
            <a:noFill/>
            <a:ln w="28440">
              <a:solidFill>
                <a:srgbClr val="000000"/>
              </a:solidFill>
              <a:round/>
              <a:headEnd/>
              <a:tailEnd/>
            </a:ln>
          </p:spPr>
          <p:txBody>
            <a:bodyPr/>
            <a:lstStyle/>
            <a:p>
              <a:endParaRPr lang="es-ES"/>
            </a:p>
          </p:txBody>
        </p:sp>
        <p:sp>
          <p:nvSpPr>
            <p:cNvPr id="172" name="Line 69"/>
            <p:cNvSpPr>
              <a:spLocks noChangeShapeType="1"/>
            </p:cNvSpPr>
            <p:nvPr/>
          </p:nvSpPr>
          <p:spPr bwMode="auto">
            <a:xfrm>
              <a:off x="113" y="3275"/>
              <a:ext cx="0" cy="78"/>
            </a:xfrm>
            <a:prstGeom prst="line">
              <a:avLst/>
            </a:prstGeom>
            <a:noFill/>
            <a:ln w="28440">
              <a:solidFill>
                <a:srgbClr val="000000"/>
              </a:solidFill>
              <a:round/>
              <a:headEnd/>
              <a:tailEnd/>
            </a:ln>
          </p:spPr>
          <p:txBody>
            <a:bodyPr/>
            <a:lstStyle/>
            <a:p>
              <a:endParaRPr lang="es-ES"/>
            </a:p>
          </p:txBody>
        </p:sp>
        <p:sp>
          <p:nvSpPr>
            <p:cNvPr id="173" name="Line 70"/>
            <p:cNvSpPr>
              <a:spLocks noChangeShapeType="1"/>
            </p:cNvSpPr>
            <p:nvPr/>
          </p:nvSpPr>
          <p:spPr bwMode="auto">
            <a:xfrm>
              <a:off x="113" y="3353"/>
              <a:ext cx="0" cy="870"/>
            </a:xfrm>
            <a:prstGeom prst="line">
              <a:avLst/>
            </a:prstGeom>
            <a:noFill/>
            <a:ln w="28440">
              <a:solidFill>
                <a:srgbClr val="000000"/>
              </a:solidFill>
              <a:round/>
              <a:headEnd/>
              <a:tailEnd/>
            </a:ln>
          </p:spPr>
          <p:txBody>
            <a:bodyPr/>
            <a:lstStyle/>
            <a:p>
              <a:endParaRPr lang="es-ES"/>
            </a:p>
          </p:txBody>
        </p:sp>
        <p:sp>
          <p:nvSpPr>
            <p:cNvPr id="174" name="Line 71"/>
            <p:cNvSpPr>
              <a:spLocks noChangeShapeType="1"/>
            </p:cNvSpPr>
            <p:nvPr/>
          </p:nvSpPr>
          <p:spPr bwMode="auto">
            <a:xfrm>
              <a:off x="1020" y="631"/>
              <a:ext cx="0" cy="365"/>
            </a:xfrm>
            <a:prstGeom prst="line">
              <a:avLst/>
            </a:prstGeom>
            <a:noFill/>
            <a:ln w="12600">
              <a:solidFill>
                <a:srgbClr val="000000"/>
              </a:solidFill>
              <a:round/>
              <a:headEnd/>
              <a:tailEnd/>
            </a:ln>
          </p:spPr>
          <p:txBody>
            <a:bodyPr/>
            <a:lstStyle/>
            <a:p>
              <a:endParaRPr lang="es-ES"/>
            </a:p>
          </p:txBody>
        </p:sp>
        <p:sp>
          <p:nvSpPr>
            <p:cNvPr id="175" name="Line 72"/>
            <p:cNvSpPr>
              <a:spLocks noChangeShapeType="1"/>
            </p:cNvSpPr>
            <p:nvPr/>
          </p:nvSpPr>
          <p:spPr bwMode="auto">
            <a:xfrm>
              <a:off x="1020" y="996"/>
              <a:ext cx="0" cy="549"/>
            </a:xfrm>
            <a:prstGeom prst="line">
              <a:avLst/>
            </a:prstGeom>
            <a:noFill/>
            <a:ln w="12600">
              <a:solidFill>
                <a:srgbClr val="000000"/>
              </a:solidFill>
              <a:round/>
              <a:headEnd/>
              <a:tailEnd/>
            </a:ln>
          </p:spPr>
          <p:txBody>
            <a:bodyPr/>
            <a:lstStyle/>
            <a:p>
              <a:endParaRPr lang="es-ES"/>
            </a:p>
          </p:txBody>
        </p:sp>
        <p:sp>
          <p:nvSpPr>
            <p:cNvPr id="176" name="Line 73"/>
            <p:cNvSpPr>
              <a:spLocks noChangeShapeType="1"/>
            </p:cNvSpPr>
            <p:nvPr/>
          </p:nvSpPr>
          <p:spPr bwMode="auto">
            <a:xfrm>
              <a:off x="1020" y="1545"/>
              <a:ext cx="0" cy="435"/>
            </a:xfrm>
            <a:prstGeom prst="line">
              <a:avLst/>
            </a:prstGeom>
            <a:noFill/>
            <a:ln w="12600">
              <a:solidFill>
                <a:srgbClr val="000000"/>
              </a:solidFill>
              <a:round/>
              <a:headEnd/>
              <a:tailEnd/>
            </a:ln>
          </p:spPr>
          <p:txBody>
            <a:bodyPr/>
            <a:lstStyle/>
            <a:p>
              <a:endParaRPr lang="es-ES"/>
            </a:p>
          </p:txBody>
        </p:sp>
        <p:sp>
          <p:nvSpPr>
            <p:cNvPr id="177" name="Line 74"/>
            <p:cNvSpPr>
              <a:spLocks noChangeShapeType="1"/>
            </p:cNvSpPr>
            <p:nvPr/>
          </p:nvSpPr>
          <p:spPr bwMode="auto">
            <a:xfrm>
              <a:off x="1020" y="1980"/>
              <a:ext cx="0" cy="640"/>
            </a:xfrm>
            <a:prstGeom prst="line">
              <a:avLst/>
            </a:prstGeom>
            <a:noFill/>
            <a:ln w="12600">
              <a:solidFill>
                <a:srgbClr val="000000"/>
              </a:solidFill>
              <a:round/>
              <a:headEnd/>
              <a:tailEnd/>
            </a:ln>
          </p:spPr>
          <p:txBody>
            <a:bodyPr/>
            <a:lstStyle/>
            <a:p>
              <a:endParaRPr lang="es-ES"/>
            </a:p>
          </p:txBody>
        </p:sp>
        <p:sp>
          <p:nvSpPr>
            <p:cNvPr id="178" name="Line 75"/>
            <p:cNvSpPr>
              <a:spLocks noChangeShapeType="1"/>
            </p:cNvSpPr>
            <p:nvPr/>
          </p:nvSpPr>
          <p:spPr bwMode="auto">
            <a:xfrm>
              <a:off x="1020" y="2620"/>
              <a:ext cx="0" cy="655"/>
            </a:xfrm>
            <a:prstGeom prst="line">
              <a:avLst/>
            </a:prstGeom>
            <a:noFill/>
            <a:ln w="12600">
              <a:solidFill>
                <a:srgbClr val="000000"/>
              </a:solidFill>
              <a:round/>
              <a:headEnd/>
              <a:tailEnd/>
            </a:ln>
          </p:spPr>
          <p:txBody>
            <a:bodyPr/>
            <a:lstStyle/>
            <a:p>
              <a:endParaRPr lang="es-ES"/>
            </a:p>
          </p:txBody>
        </p:sp>
        <p:sp>
          <p:nvSpPr>
            <p:cNvPr id="179" name="Line 76"/>
            <p:cNvSpPr>
              <a:spLocks noChangeShapeType="1"/>
            </p:cNvSpPr>
            <p:nvPr/>
          </p:nvSpPr>
          <p:spPr bwMode="auto">
            <a:xfrm>
              <a:off x="1020" y="3275"/>
              <a:ext cx="0" cy="78"/>
            </a:xfrm>
            <a:prstGeom prst="line">
              <a:avLst/>
            </a:prstGeom>
            <a:noFill/>
            <a:ln w="12600">
              <a:solidFill>
                <a:srgbClr val="000000"/>
              </a:solidFill>
              <a:round/>
              <a:headEnd/>
              <a:tailEnd/>
            </a:ln>
          </p:spPr>
          <p:txBody>
            <a:bodyPr/>
            <a:lstStyle/>
            <a:p>
              <a:endParaRPr lang="es-ES"/>
            </a:p>
          </p:txBody>
        </p:sp>
        <p:sp>
          <p:nvSpPr>
            <p:cNvPr id="180" name="Line 77"/>
            <p:cNvSpPr>
              <a:spLocks noChangeShapeType="1"/>
            </p:cNvSpPr>
            <p:nvPr/>
          </p:nvSpPr>
          <p:spPr bwMode="auto">
            <a:xfrm>
              <a:off x="1020" y="3353"/>
              <a:ext cx="0" cy="870"/>
            </a:xfrm>
            <a:prstGeom prst="line">
              <a:avLst/>
            </a:prstGeom>
            <a:noFill/>
            <a:ln w="12600">
              <a:solidFill>
                <a:srgbClr val="000000"/>
              </a:solidFill>
              <a:round/>
              <a:headEnd/>
              <a:tailEnd/>
            </a:ln>
          </p:spPr>
          <p:txBody>
            <a:bodyPr/>
            <a:lstStyle/>
            <a:p>
              <a:endParaRPr lang="es-ES"/>
            </a:p>
          </p:txBody>
        </p:sp>
        <p:sp>
          <p:nvSpPr>
            <p:cNvPr id="181" name="Line 78"/>
            <p:cNvSpPr>
              <a:spLocks noChangeShapeType="1"/>
            </p:cNvSpPr>
            <p:nvPr/>
          </p:nvSpPr>
          <p:spPr bwMode="auto">
            <a:xfrm>
              <a:off x="2109" y="631"/>
              <a:ext cx="0" cy="365"/>
            </a:xfrm>
            <a:prstGeom prst="line">
              <a:avLst/>
            </a:prstGeom>
            <a:noFill/>
            <a:ln w="0">
              <a:noFill/>
              <a:round/>
              <a:headEnd/>
              <a:tailEnd/>
            </a:ln>
          </p:spPr>
          <p:txBody>
            <a:bodyPr/>
            <a:lstStyle/>
            <a:p>
              <a:endParaRPr lang="es-ES"/>
            </a:p>
          </p:txBody>
        </p:sp>
        <p:sp>
          <p:nvSpPr>
            <p:cNvPr id="182" name="Line 79"/>
            <p:cNvSpPr>
              <a:spLocks noChangeShapeType="1"/>
            </p:cNvSpPr>
            <p:nvPr/>
          </p:nvSpPr>
          <p:spPr bwMode="auto">
            <a:xfrm>
              <a:off x="2109" y="996"/>
              <a:ext cx="0" cy="549"/>
            </a:xfrm>
            <a:prstGeom prst="line">
              <a:avLst/>
            </a:prstGeom>
            <a:noFill/>
            <a:ln w="0">
              <a:noFill/>
              <a:round/>
              <a:headEnd/>
              <a:tailEnd/>
            </a:ln>
          </p:spPr>
          <p:txBody>
            <a:bodyPr/>
            <a:lstStyle/>
            <a:p>
              <a:endParaRPr lang="es-ES"/>
            </a:p>
          </p:txBody>
        </p:sp>
        <p:sp>
          <p:nvSpPr>
            <p:cNvPr id="183" name="Line 80"/>
            <p:cNvSpPr>
              <a:spLocks noChangeShapeType="1"/>
            </p:cNvSpPr>
            <p:nvPr/>
          </p:nvSpPr>
          <p:spPr bwMode="auto">
            <a:xfrm>
              <a:off x="2109" y="1545"/>
              <a:ext cx="0" cy="435"/>
            </a:xfrm>
            <a:prstGeom prst="line">
              <a:avLst/>
            </a:prstGeom>
            <a:noFill/>
            <a:ln w="0">
              <a:noFill/>
              <a:round/>
              <a:headEnd/>
              <a:tailEnd/>
            </a:ln>
          </p:spPr>
          <p:txBody>
            <a:bodyPr/>
            <a:lstStyle/>
            <a:p>
              <a:endParaRPr lang="es-ES"/>
            </a:p>
          </p:txBody>
        </p:sp>
        <p:sp>
          <p:nvSpPr>
            <p:cNvPr id="184" name="Line 81"/>
            <p:cNvSpPr>
              <a:spLocks noChangeShapeType="1"/>
            </p:cNvSpPr>
            <p:nvPr/>
          </p:nvSpPr>
          <p:spPr bwMode="auto">
            <a:xfrm>
              <a:off x="2109" y="1980"/>
              <a:ext cx="0" cy="640"/>
            </a:xfrm>
            <a:prstGeom prst="line">
              <a:avLst/>
            </a:prstGeom>
            <a:noFill/>
            <a:ln w="0">
              <a:noFill/>
              <a:round/>
              <a:headEnd/>
              <a:tailEnd/>
            </a:ln>
          </p:spPr>
          <p:txBody>
            <a:bodyPr/>
            <a:lstStyle/>
            <a:p>
              <a:endParaRPr lang="es-ES"/>
            </a:p>
          </p:txBody>
        </p:sp>
        <p:sp>
          <p:nvSpPr>
            <p:cNvPr id="185" name="Line 82"/>
            <p:cNvSpPr>
              <a:spLocks noChangeShapeType="1"/>
            </p:cNvSpPr>
            <p:nvPr/>
          </p:nvSpPr>
          <p:spPr bwMode="auto">
            <a:xfrm>
              <a:off x="2109" y="2620"/>
              <a:ext cx="0" cy="655"/>
            </a:xfrm>
            <a:prstGeom prst="line">
              <a:avLst/>
            </a:prstGeom>
            <a:noFill/>
            <a:ln w="12600">
              <a:solidFill>
                <a:srgbClr val="000000"/>
              </a:solidFill>
              <a:round/>
              <a:headEnd/>
              <a:tailEnd/>
            </a:ln>
          </p:spPr>
          <p:txBody>
            <a:bodyPr/>
            <a:lstStyle/>
            <a:p>
              <a:endParaRPr lang="es-ES"/>
            </a:p>
          </p:txBody>
        </p:sp>
        <p:sp>
          <p:nvSpPr>
            <p:cNvPr id="186" name="Line 83"/>
            <p:cNvSpPr>
              <a:spLocks noChangeShapeType="1"/>
            </p:cNvSpPr>
            <p:nvPr/>
          </p:nvSpPr>
          <p:spPr bwMode="auto">
            <a:xfrm>
              <a:off x="2109" y="3275"/>
              <a:ext cx="0" cy="78"/>
            </a:xfrm>
            <a:prstGeom prst="line">
              <a:avLst/>
            </a:prstGeom>
            <a:noFill/>
            <a:ln w="12600">
              <a:solidFill>
                <a:srgbClr val="000000"/>
              </a:solidFill>
              <a:round/>
              <a:headEnd/>
              <a:tailEnd/>
            </a:ln>
          </p:spPr>
          <p:txBody>
            <a:bodyPr/>
            <a:lstStyle/>
            <a:p>
              <a:endParaRPr lang="es-ES"/>
            </a:p>
          </p:txBody>
        </p:sp>
        <p:sp>
          <p:nvSpPr>
            <p:cNvPr id="187" name="Line 84"/>
            <p:cNvSpPr>
              <a:spLocks noChangeShapeType="1"/>
            </p:cNvSpPr>
            <p:nvPr/>
          </p:nvSpPr>
          <p:spPr bwMode="auto">
            <a:xfrm>
              <a:off x="2109" y="3353"/>
              <a:ext cx="0" cy="870"/>
            </a:xfrm>
            <a:prstGeom prst="line">
              <a:avLst/>
            </a:prstGeom>
            <a:noFill/>
            <a:ln w="12600">
              <a:solidFill>
                <a:srgbClr val="000000"/>
              </a:solidFill>
              <a:round/>
              <a:headEnd/>
              <a:tailEnd/>
            </a:ln>
          </p:spPr>
          <p:txBody>
            <a:bodyPr/>
            <a:lstStyle/>
            <a:p>
              <a:endParaRPr lang="es-ES"/>
            </a:p>
          </p:txBody>
        </p:sp>
        <p:sp>
          <p:nvSpPr>
            <p:cNvPr id="188" name="Line 85"/>
            <p:cNvSpPr>
              <a:spLocks noChangeShapeType="1"/>
            </p:cNvSpPr>
            <p:nvPr/>
          </p:nvSpPr>
          <p:spPr bwMode="auto">
            <a:xfrm>
              <a:off x="3061" y="631"/>
              <a:ext cx="0" cy="365"/>
            </a:xfrm>
            <a:prstGeom prst="line">
              <a:avLst/>
            </a:prstGeom>
            <a:noFill/>
            <a:ln w="12600">
              <a:solidFill>
                <a:srgbClr val="000000"/>
              </a:solidFill>
              <a:round/>
              <a:headEnd/>
              <a:tailEnd/>
            </a:ln>
          </p:spPr>
          <p:txBody>
            <a:bodyPr/>
            <a:lstStyle/>
            <a:p>
              <a:endParaRPr lang="es-ES"/>
            </a:p>
          </p:txBody>
        </p:sp>
        <p:sp>
          <p:nvSpPr>
            <p:cNvPr id="189" name="Line 86"/>
            <p:cNvSpPr>
              <a:spLocks noChangeShapeType="1"/>
            </p:cNvSpPr>
            <p:nvPr/>
          </p:nvSpPr>
          <p:spPr bwMode="auto">
            <a:xfrm>
              <a:off x="3061" y="996"/>
              <a:ext cx="0" cy="549"/>
            </a:xfrm>
            <a:prstGeom prst="line">
              <a:avLst/>
            </a:prstGeom>
            <a:noFill/>
            <a:ln w="12600">
              <a:solidFill>
                <a:srgbClr val="000000"/>
              </a:solidFill>
              <a:round/>
              <a:headEnd/>
              <a:tailEnd/>
            </a:ln>
          </p:spPr>
          <p:txBody>
            <a:bodyPr/>
            <a:lstStyle/>
            <a:p>
              <a:endParaRPr lang="es-ES"/>
            </a:p>
          </p:txBody>
        </p:sp>
        <p:sp>
          <p:nvSpPr>
            <p:cNvPr id="190" name="Line 87"/>
            <p:cNvSpPr>
              <a:spLocks noChangeShapeType="1"/>
            </p:cNvSpPr>
            <p:nvPr/>
          </p:nvSpPr>
          <p:spPr bwMode="auto">
            <a:xfrm>
              <a:off x="3061" y="1545"/>
              <a:ext cx="0" cy="435"/>
            </a:xfrm>
            <a:prstGeom prst="line">
              <a:avLst/>
            </a:prstGeom>
            <a:noFill/>
            <a:ln w="12600">
              <a:solidFill>
                <a:srgbClr val="000000"/>
              </a:solidFill>
              <a:round/>
              <a:headEnd/>
              <a:tailEnd/>
            </a:ln>
          </p:spPr>
          <p:txBody>
            <a:bodyPr/>
            <a:lstStyle/>
            <a:p>
              <a:endParaRPr lang="es-ES"/>
            </a:p>
          </p:txBody>
        </p:sp>
        <p:sp>
          <p:nvSpPr>
            <p:cNvPr id="191" name="Line 88"/>
            <p:cNvSpPr>
              <a:spLocks noChangeShapeType="1"/>
            </p:cNvSpPr>
            <p:nvPr/>
          </p:nvSpPr>
          <p:spPr bwMode="auto">
            <a:xfrm>
              <a:off x="3061" y="1980"/>
              <a:ext cx="0" cy="640"/>
            </a:xfrm>
            <a:prstGeom prst="line">
              <a:avLst/>
            </a:prstGeom>
            <a:noFill/>
            <a:ln w="12600">
              <a:solidFill>
                <a:srgbClr val="000000"/>
              </a:solidFill>
              <a:round/>
              <a:headEnd/>
              <a:tailEnd/>
            </a:ln>
          </p:spPr>
          <p:txBody>
            <a:bodyPr/>
            <a:lstStyle/>
            <a:p>
              <a:endParaRPr lang="es-ES"/>
            </a:p>
          </p:txBody>
        </p:sp>
        <p:sp>
          <p:nvSpPr>
            <p:cNvPr id="192" name="Line 89"/>
            <p:cNvSpPr>
              <a:spLocks noChangeShapeType="1"/>
            </p:cNvSpPr>
            <p:nvPr/>
          </p:nvSpPr>
          <p:spPr bwMode="auto">
            <a:xfrm>
              <a:off x="3061" y="2620"/>
              <a:ext cx="0" cy="655"/>
            </a:xfrm>
            <a:prstGeom prst="line">
              <a:avLst/>
            </a:prstGeom>
            <a:noFill/>
            <a:ln w="12600">
              <a:solidFill>
                <a:srgbClr val="000000"/>
              </a:solidFill>
              <a:round/>
              <a:headEnd/>
              <a:tailEnd/>
            </a:ln>
          </p:spPr>
          <p:txBody>
            <a:bodyPr/>
            <a:lstStyle/>
            <a:p>
              <a:endParaRPr lang="es-ES"/>
            </a:p>
          </p:txBody>
        </p:sp>
        <p:sp>
          <p:nvSpPr>
            <p:cNvPr id="193" name="Line 90"/>
            <p:cNvSpPr>
              <a:spLocks noChangeShapeType="1"/>
            </p:cNvSpPr>
            <p:nvPr/>
          </p:nvSpPr>
          <p:spPr bwMode="auto">
            <a:xfrm>
              <a:off x="3061" y="3275"/>
              <a:ext cx="0" cy="78"/>
            </a:xfrm>
            <a:prstGeom prst="line">
              <a:avLst/>
            </a:prstGeom>
            <a:noFill/>
            <a:ln w="12600">
              <a:solidFill>
                <a:srgbClr val="000000"/>
              </a:solidFill>
              <a:round/>
              <a:headEnd/>
              <a:tailEnd/>
            </a:ln>
          </p:spPr>
          <p:txBody>
            <a:bodyPr/>
            <a:lstStyle/>
            <a:p>
              <a:endParaRPr lang="es-ES"/>
            </a:p>
          </p:txBody>
        </p:sp>
        <p:sp>
          <p:nvSpPr>
            <p:cNvPr id="194" name="Line 91"/>
            <p:cNvSpPr>
              <a:spLocks noChangeShapeType="1"/>
            </p:cNvSpPr>
            <p:nvPr/>
          </p:nvSpPr>
          <p:spPr bwMode="auto">
            <a:xfrm>
              <a:off x="3061" y="3353"/>
              <a:ext cx="0" cy="870"/>
            </a:xfrm>
            <a:prstGeom prst="line">
              <a:avLst/>
            </a:prstGeom>
            <a:noFill/>
            <a:ln w="12600">
              <a:solidFill>
                <a:srgbClr val="000000"/>
              </a:solidFill>
              <a:round/>
              <a:headEnd/>
              <a:tailEnd/>
            </a:ln>
          </p:spPr>
          <p:txBody>
            <a:bodyPr/>
            <a:lstStyle/>
            <a:p>
              <a:endParaRPr lang="es-ES"/>
            </a:p>
          </p:txBody>
        </p:sp>
        <p:sp>
          <p:nvSpPr>
            <p:cNvPr id="196" name="Line 93"/>
            <p:cNvSpPr>
              <a:spLocks noChangeShapeType="1"/>
            </p:cNvSpPr>
            <p:nvPr/>
          </p:nvSpPr>
          <p:spPr bwMode="auto">
            <a:xfrm>
              <a:off x="3923" y="996"/>
              <a:ext cx="0" cy="549"/>
            </a:xfrm>
            <a:prstGeom prst="line">
              <a:avLst/>
            </a:prstGeom>
            <a:noFill/>
            <a:ln w="12600">
              <a:solidFill>
                <a:srgbClr val="000000"/>
              </a:solidFill>
              <a:round/>
              <a:headEnd/>
              <a:tailEnd/>
            </a:ln>
          </p:spPr>
          <p:txBody>
            <a:bodyPr/>
            <a:lstStyle/>
            <a:p>
              <a:endParaRPr lang="es-ES"/>
            </a:p>
          </p:txBody>
        </p:sp>
        <p:sp>
          <p:nvSpPr>
            <p:cNvPr id="197" name="Line 94"/>
            <p:cNvSpPr>
              <a:spLocks noChangeShapeType="1"/>
            </p:cNvSpPr>
            <p:nvPr/>
          </p:nvSpPr>
          <p:spPr bwMode="auto">
            <a:xfrm>
              <a:off x="3923" y="1545"/>
              <a:ext cx="0" cy="435"/>
            </a:xfrm>
            <a:prstGeom prst="line">
              <a:avLst/>
            </a:prstGeom>
            <a:noFill/>
            <a:ln w="12600">
              <a:solidFill>
                <a:srgbClr val="000000"/>
              </a:solidFill>
              <a:round/>
              <a:headEnd/>
              <a:tailEnd/>
            </a:ln>
          </p:spPr>
          <p:txBody>
            <a:bodyPr/>
            <a:lstStyle/>
            <a:p>
              <a:endParaRPr lang="es-ES"/>
            </a:p>
          </p:txBody>
        </p:sp>
        <p:sp>
          <p:nvSpPr>
            <p:cNvPr id="198" name="Line 95"/>
            <p:cNvSpPr>
              <a:spLocks noChangeShapeType="1"/>
            </p:cNvSpPr>
            <p:nvPr/>
          </p:nvSpPr>
          <p:spPr bwMode="auto">
            <a:xfrm>
              <a:off x="3923" y="1980"/>
              <a:ext cx="0" cy="640"/>
            </a:xfrm>
            <a:prstGeom prst="line">
              <a:avLst/>
            </a:prstGeom>
            <a:noFill/>
            <a:ln w="12600">
              <a:solidFill>
                <a:srgbClr val="000000"/>
              </a:solidFill>
              <a:round/>
              <a:headEnd/>
              <a:tailEnd/>
            </a:ln>
          </p:spPr>
          <p:txBody>
            <a:bodyPr/>
            <a:lstStyle/>
            <a:p>
              <a:endParaRPr lang="es-ES"/>
            </a:p>
          </p:txBody>
        </p:sp>
        <p:sp>
          <p:nvSpPr>
            <p:cNvPr id="199" name="Line 96"/>
            <p:cNvSpPr>
              <a:spLocks noChangeShapeType="1"/>
            </p:cNvSpPr>
            <p:nvPr/>
          </p:nvSpPr>
          <p:spPr bwMode="auto">
            <a:xfrm>
              <a:off x="3923" y="2620"/>
              <a:ext cx="0" cy="655"/>
            </a:xfrm>
            <a:prstGeom prst="line">
              <a:avLst/>
            </a:prstGeom>
            <a:noFill/>
            <a:ln w="12600">
              <a:solidFill>
                <a:srgbClr val="000000"/>
              </a:solidFill>
              <a:round/>
              <a:headEnd/>
              <a:tailEnd/>
            </a:ln>
          </p:spPr>
          <p:txBody>
            <a:bodyPr/>
            <a:lstStyle/>
            <a:p>
              <a:endParaRPr lang="es-ES"/>
            </a:p>
          </p:txBody>
        </p:sp>
        <p:sp>
          <p:nvSpPr>
            <p:cNvPr id="200" name="Line 97"/>
            <p:cNvSpPr>
              <a:spLocks noChangeShapeType="1"/>
            </p:cNvSpPr>
            <p:nvPr/>
          </p:nvSpPr>
          <p:spPr bwMode="auto">
            <a:xfrm>
              <a:off x="3923" y="3275"/>
              <a:ext cx="0" cy="78"/>
            </a:xfrm>
            <a:prstGeom prst="line">
              <a:avLst/>
            </a:prstGeom>
            <a:noFill/>
            <a:ln w="12600">
              <a:solidFill>
                <a:srgbClr val="000000"/>
              </a:solidFill>
              <a:round/>
              <a:headEnd/>
              <a:tailEnd/>
            </a:ln>
          </p:spPr>
          <p:txBody>
            <a:bodyPr/>
            <a:lstStyle/>
            <a:p>
              <a:endParaRPr lang="es-ES"/>
            </a:p>
          </p:txBody>
        </p:sp>
        <p:sp>
          <p:nvSpPr>
            <p:cNvPr id="201" name="Line 98"/>
            <p:cNvSpPr>
              <a:spLocks noChangeShapeType="1"/>
            </p:cNvSpPr>
            <p:nvPr/>
          </p:nvSpPr>
          <p:spPr bwMode="auto">
            <a:xfrm>
              <a:off x="3923" y="3353"/>
              <a:ext cx="0" cy="870"/>
            </a:xfrm>
            <a:prstGeom prst="line">
              <a:avLst/>
            </a:prstGeom>
            <a:noFill/>
            <a:ln w="12600">
              <a:solidFill>
                <a:srgbClr val="000000"/>
              </a:solidFill>
              <a:round/>
              <a:headEnd/>
              <a:tailEnd/>
            </a:ln>
          </p:spPr>
          <p:txBody>
            <a:bodyPr/>
            <a:lstStyle/>
            <a:p>
              <a:endParaRPr lang="es-ES"/>
            </a:p>
          </p:txBody>
        </p:sp>
        <p:sp>
          <p:nvSpPr>
            <p:cNvPr id="202" name="Line 99"/>
            <p:cNvSpPr>
              <a:spLocks noChangeShapeType="1"/>
            </p:cNvSpPr>
            <p:nvPr/>
          </p:nvSpPr>
          <p:spPr bwMode="auto">
            <a:xfrm>
              <a:off x="5624" y="631"/>
              <a:ext cx="0" cy="365"/>
            </a:xfrm>
            <a:prstGeom prst="line">
              <a:avLst/>
            </a:prstGeom>
            <a:noFill/>
            <a:ln w="28440">
              <a:solidFill>
                <a:srgbClr val="000000"/>
              </a:solidFill>
              <a:round/>
              <a:headEnd/>
              <a:tailEnd/>
            </a:ln>
          </p:spPr>
          <p:txBody>
            <a:bodyPr/>
            <a:lstStyle/>
            <a:p>
              <a:endParaRPr lang="es-ES"/>
            </a:p>
          </p:txBody>
        </p:sp>
        <p:sp>
          <p:nvSpPr>
            <p:cNvPr id="203" name="Line 100"/>
            <p:cNvSpPr>
              <a:spLocks noChangeShapeType="1"/>
            </p:cNvSpPr>
            <p:nvPr/>
          </p:nvSpPr>
          <p:spPr bwMode="auto">
            <a:xfrm>
              <a:off x="5624" y="996"/>
              <a:ext cx="0" cy="549"/>
            </a:xfrm>
            <a:prstGeom prst="line">
              <a:avLst/>
            </a:prstGeom>
            <a:noFill/>
            <a:ln w="28440">
              <a:solidFill>
                <a:srgbClr val="000000"/>
              </a:solidFill>
              <a:round/>
              <a:headEnd/>
              <a:tailEnd/>
            </a:ln>
          </p:spPr>
          <p:txBody>
            <a:bodyPr/>
            <a:lstStyle/>
            <a:p>
              <a:endParaRPr lang="es-ES"/>
            </a:p>
          </p:txBody>
        </p:sp>
        <p:sp>
          <p:nvSpPr>
            <p:cNvPr id="204" name="Line 101"/>
            <p:cNvSpPr>
              <a:spLocks noChangeShapeType="1"/>
            </p:cNvSpPr>
            <p:nvPr/>
          </p:nvSpPr>
          <p:spPr bwMode="auto">
            <a:xfrm>
              <a:off x="5624" y="1545"/>
              <a:ext cx="0" cy="435"/>
            </a:xfrm>
            <a:prstGeom prst="line">
              <a:avLst/>
            </a:prstGeom>
            <a:noFill/>
            <a:ln w="28440">
              <a:solidFill>
                <a:srgbClr val="000000"/>
              </a:solidFill>
              <a:round/>
              <a:headEnd/>
              <a:tailEnd/>
            </a:ln>
          </p:spPr>
          <p:txBody>
            <a:bodyPr/>
            <a:lstStyle/>
            <a:p>
              <a:endParaRPr lang="es-ES"/>
            </a:p>
          </p:txBody>
        </p:sp>
        <p:sp>
          <p:nvSpPr>
            <p:cNvPr id="205" name="Line 102"/>
            <p:cNvSpPr>
              <a:spLocks noChangeShapeType="1"/>
            </p:cNvSpPr>
            <p:nvPr/>
          </p:nvSpPr>
          <p:spPr bwMode="auto">
            <a:xfrm>
              <a:off x="5624" y="1980"/>
              <a:ext cx="0" cy="640"/>
            </a:xfrm>
            <a:prstGeom prst="line">
              <a:avLst/>
            </a:prstGeom>
            <a:noFill/>
            <a:ln w="28440">
              <a:solidFill>
                <a:srgbClr val="000000"/>
              </a:solidFill>
              <a:round/>
              <a:headEnd/>
              <a:tailEnd/>
            </a:ln>
          </p:spPr>
          <p:txBody>
            <a:bodyPr/>
            <a:lstStyle/>
            <a:p>
              <a:endParaRPr lang="es-ES"/>
            </a:p>
          </p:txBody>
        </p:sp>
        <p:sp>
          <p:nvSpPr>
            <p:cNvPr id="206" name="Line 103"/>
            <p:cNvSpPr>
              <a:spLocks noChangeShapeType="1"/>
            </p:cNvSpPr>
            <p:nvPr/>
          </p:nvSpPr>
          <p:spPr bwMode="auto">
            <a:xfrm>
              <a:off x="5624" y="2620"/>
              <a:ext cx="0" cy="655"/>
            </a:xfrm>
            <a:prstGeom prst="line">
              <a:avLst/>
            </a:prstGeom>
            <a:noFill/>
            <a:ln w="28440">
              <a:solidFill>
                <a:srgbClr val="000000"/>
              </a:solidFill>
              <a:round/>
              <a:headEnd/>
              <a:tailEnd/>
            </a:ln>
          </p:spPr>
          <p:txBody>
            <a:bodyPr/>
            <a:lstStyle/>
            <a:p>
              <a:endParaRPr lang="es-ES"/>
            </a:p>
          </p:txBody>
        </p:sp>
        <p:sp>
          <p:nvSpPr>
            <p:cNvPr id="207" name="Line 104"/>
            <p:cNvSpPr>
              <a:spLocks noChangeShapeType="1"/>
            </p:cNvSpPr>
            <p:nvPr/>
          </p:nvSpPr>
          <p:spPr bwMode="auto">
            <a:xfrm>
              <a:off x="5624" y="3275"/>
              <a:ext cx="0" cy="78"/>
            </a:xfrm>
            <a:prstGeom prst="line">
              <a:avLst/>
            </a:prstGeom>
            <a:noFill/>
            <a:ln w="28440">
              <a:solidFill>
                <a:srgbClr val="000000"/>
              </a:solidFill>
              <a:round/>
              <a:headEnd/>
              <a:tailEnd/>
            </a:ln>
          </p:spPr>
          <p:txBody>
            <a:bodyPr/>
            <a:lstStyle/>
            <a:p>
              <a:endParaRPr lang="es-ES"/>
            </a:p>
          </p:txBody>
        </p:sp>
        <p:sp>
          <p:nvSpPr>
            <p:cNvPr id="208" name="Line 105"/>
            <p:cNvSpPr>
              <a:spLocks noChangeShapeType="1"/>
            </p:cNvSpPr>
            <p:nvPr/>
          </p:nvSpPr>
          <p:spPr bwMode="auto">
            <a:xfrm>
              <a:off x="5624" y="3353"/>
              <a:ext cx="0" cy="870"/>
            </a:xfrm>
            <a:prstGeom prst="line">
              <a:avLst/>
            </a:prstGeom>
            <a:noFill/>
            <a:ln w="28440">
              <a:solidFill>
                <a:srgbClr val="000000"/>
              </a:solidFill>
              <a:round/>
              <a:headEnd/>
              <a:tailEnd/>
            </a:ln>
          </p:spPr>
          <p:txBody>
            <a:bodyPr/>
            <a:lstStyle/>
            <a:p>
              <a:endParaRPr lang="es-ES"/>
            </a:p>
          </p:txBody>
        </p:sp>
      </p:grpSp>
      <p:sp>
        <p:nvSpPr>
          <p:cNvPr id="103" name="Text Box 4"/>
          <p:cNvSpPr txBox="1">
            <a:spLocks noChangeArrowheads="1"/>
          </p:cNvSpPr>
          <p:nvPr/>
        </p:nvSpPr>
        <p:spPr bwMode="auto">
          <a:xfrm>
            <a:off x="168491" y="701930"/>
            <a:ext cx="3876880" cy="371513"/>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charset="0"/>
                <a:ea typeface="Lucida Sans Unicode" charset="0"/>
                <a:cs typeface="Lucida Sans Unicode" charset="0"/>
              </a:rPr>
              <a:t>3</a:t>
            </a:r>
            <a:r>
              <a:rPr lang="es-ES_tradnl" b="1" dirty="0" smtClean="0">
                <a:solidFill>
                  <a:srgbClr val="000000"/>
                </a:solidFill>
                <a:latin typeface="Arial" charset="0"/>
                <a:ea typeface="Lucida Sans Unicode" charset="0"/>
                <a:cs typeface="Lucida Sans Unicode" charset="0"/>
              </a:rPr>
              <a:t>. Las fuerzas </a:t>
            </a:r>
            <a:r>
              <a:rPr lang="es-ES_tradnl" b="1" dirty="0" err="1" smtClean="0">
                <a:solidFill>
                  <a:srgbClr val="000000"/>
                </a:solidFill>
                <a:latin typeface="Arial" charset="0"/>
                <a:ea typeface="Lucida Sans Unicode" charset="0"/>
                <a:cs typeface="Lucida Sans Unicode" charset="0"/>
              </a:rPr>
              <a:t>sociles</a:t>
            </a:r>
            <a:r>
              <a:rPr lang="es-ES_tradnl" b="1" dirty="0" smtClean="0">
                <a:solidFill>
                  <a:srgbClr val="000000"/>
                </a:solidFill>
                <a:latin typeface="Arial" charset="0"/>
                <a:ea typeface="Lucida Sans Unicode" charset="0"/>
                <a:cs typeface="Lucida Sans Unicode" charset="0"/>
              </a:rPr>
              <a:t> y políticas</a:t>
            </a:r>
            <a:endParaRPr lang="es-ES_tradnl" b="1" dirty="0">
              <a:solidFill>
                <a:srgbClr val="000000"/>
              </a:solidFill>
              <a:latin typeface="Arial" charset="0"/>
              <a:ea typeface="Lucida Sans Unicode" charset="0"/>
              <a:cs typeface="Lucida Sans Unicode"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809067" y="730251"/>
            <a:ext cx="4334933" cy="10793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a:solidFill>
                  <a:srgbClr val="000000"/>
                </a:solidFill>
                <a:latin typeface="Arial" charset="0"/>
                <a:ea typeface="Lucida Sans Unicode" charset="0"/>
                <a:cs typeface="Lucida Sans Unicode" charset="0"/>
              </a:rPr>
              <a:t>El movimiento insurreccional de 1905 contra el zarismo fue una llamada de atención sobre los graves </a:t>
            </a:r>
            <a:r>
              <a:rPr lang="es-ES_tradnl" sz="1600" b="1">
                <a:solidFill>
                  <a:srgbClr val="000000"/>
                </a:solidFill>
                <a:latin typeface="Arial" charset="0"/>
                <a:ea typeface="Lucida Sans Unicode" charset="0"/>
                <a:cs typeface="Lucida Sans Unicode" charset="0"/>
              </a:rPr>
              <a:t>problemas</a:t>
            </a:r>
            <a:r>
              <a:rPr lang="es-ES_tradnl" sz="1600">
                <a:solidFill>
                  <a:srgbClr val="000000"/>
                </a:solidFill>
                <a:latin typeface="Arial" charset="0"/>
                <a:ea typeface="Lucida Sans Unicode" charset="0"/>
                <a:cs typeface="Lucida Sans Unicode" charset="0"/>
              </a:rPr>
              <a:t> de Rusia y sus carencias.</a:t>
            </a:r>
          </a:p>
        </p:txBody>
      </p:sp>
      <p:sp>
        <p:nvSpPr>
          <p:cNvPr id="22533" name="Text Box 5"/>
          <p:cNvSpPr txBox="1">
            <a:spLocks noChangeArrowheads="1"/>
          </p:cNvSpPr>
          <p:nvPr/>
        </p:nvSpPr>
        <p:spPr bwMode="auto">
          <a:xfrm>
            <a:off x="2880320" y="1891347"/>
            <a:ext cx="6263680" cy="83317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 </a:t>
            </a:r>
            <a:r>
              <a:rPr lang="es-ES_tradnl" sz="1600" b="1" dirty="0">
                <a:solidFill>
                  <a:srgbClr val="000000"/>
                </a:solidFill>
                <a:latin typeface="Arial" charset="0"/>
                <a:ea typeface="Lucida Sans Unicode" charset="0"/>
                <a:cs typeface="Lucida Sans Unicode" charset="0"/>
              </a:rPr>
              <a:t>crisis de 1902-03</a:t>
            </a:r>
            <a:r>
              <a:rPr lang="es-ES_tradnl" sz="1600" dirty="0">
                <a:solidFill>
                  <a:srgbClr val="000000"/>
                </a:solidFill>
                <a:latin typeface="Arial" charset="0"/>
                <a:ea typeface="Lucida Sans Unicode" charset="0"/>
                <a:cs typeface="Lucida Sans Unicode" charset="0"/>
              </a:rPr>
              <a:t> propició la aparición de huelgas de obreros y de sublevaciones campesinas. El ambiente se crispaba y el zar firmó una serie de medidas populistas que eliminó rápidamente.</a:t>
            </a:r>
          </a:p>
        </p:txBody>
      </p:sp>
      <p:sp>
        <p:nvSpPr>
          <p:cNvPr id="22534" name="Text Box 6"/>
          <p:cNvSpPr txBox="1">
            <a:spLocks noChangeArrowheads="1"/>
          </p:cNvSpPr>
          <p:nvPr/>
        </p:nvSpPr>
        <p:spPr bwMode="auto">
          <a:xfrm>
            <a:off x="2879725" y="2806242"/>
            <a:ext cx="6264275" cy="82391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a:solidFill>
                  <a:srgbClr val="000000"/>
                </a:solidFill>
                <a:latin typeface="Arial" charset="0"/>
                <a:ea typeface="Lucida Sans Unicode" charset="0"/>
                <a:cs typeface="Lucida Sans Unicode" charset="0"/>
              </a:rPr>
              <a:t>La </a:t>
            </a:r>
            <a:r>
              <a:rPr lang="es-ES_tradnl" sz="1600" b="1">
                <a:solidFill>
                  <a:srgbClr val="000000"/>
                </a:solidFill>
                <a:latin typeface="Arial" charset="0"/>
                <a:ea typeface="Lucida Sans Unicode" charset="0"/>
                <a:cs typeface="Lucida Sans Unicode" charset="0"/>
              </a:rPr>
              <a:t>derrota de 1905</a:t>
            </a:r>
            <a:r>
              <a:rPr lang="es-ES_tradnl" sz="1600">
                <a:solidFill>
                  <a:srgbClr val="000000"/>
                </a:solidFill>
                <a:latin typeface="Arial" charset="0"/>
                <a:ea typeface="Lucida Sans Unicode" charset="0"/>
                <a:cs typeface="Lucida Sans Unicode" charset="0"/>
              </a:rPr>
              <a:t> en la guerra ruso-japonesa por el control de Manchuria provocó una enorme conmoción en el país y el estallido de la revolución.</a:t>
            </a:r>
          </a:p>
        </p:txBody>
      </p:sp>
      <p:sp>
        <p:nvSpPr>
          <p:cNvPr id="22535" name="Text Box 7"/>
          <p:cNvSpPr txBox="1">
            <a:spLocks noChangeArrowheads="1"/>
          </p:cNvSpPr>
          <p:nvPr/>
        </p:nvSpPr>
        <p:spPr bwMode="auto">
          <a:xfrm>
            <a:off x="183093" y="1835677"/>
            <a:ext cx="2595563" cy="3365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Dos antecedentes claves</a:t>
            </a:r>
          </a:p>
        </p:txBody>
      </p:sp>
      <p:sp>
        <p:nvSpPr>
          <p:cNvPr id="22538" name="Text Box 10"/>
          <p:cNvSpPr txBox="1">
            <a:spLocks noChangeArrowheads="1"/>
          </p:cNvSpPr>
          <p:nvPr/>
        </p:nvSpPr>
        <p:spPr bwMode="auto">
          <a:xfrm>
            <a:off x="67732" y="3899190"/>
            <a:ext cx="2880320" cy="2310505"/>
          </a:xfrm>
          <a:prstGeom prst="rect">
            <a:avLst/>
          </a:prstGeom>
          <a:solidFill>
            <a:srgbClr val="E9B4EA"/>
          </a:solidFill>
          <a:ln w="9360">
            <a:solidFill>
              <a:srgbClr val="000000"/>
            </a:solidFill>
            <a:miter lim="800000"/>
            <a:headEnd/>
            <a:tailEnd/>
          </a:ln>
          <a:effectLst/>
        </p:spPr>
        <p:txBody>
          <a:bodyPr wrap="squar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enero de 1905, una manifestación pacífica en el palacio imperial para </a:t>
            </a:r>
            <a:r>
              <a:rPr lang="es-ES_tradnl" sz="1600" dirty="0" err="1">
                <a:solidFill>
                  <a:srgbClr val="000000"/>
                </a:solidFill>
                <a:latin typeface="Arial" charset="0"/>
                <a:ea typeface="Lucida Sans Unicode" charset="0"/>
                <a:cs typeface="Lucida Sans Unicode" charset="0"/>
              </a:rPr>
              <a:t>solictar</a:t>
            </a:r>
            <a:r>
              <a:rPr lang="es-ES_tradnl" sz="1600" dirty="0">
                <a:solidFill>
                  <a:srgbClr val="000000"/>
                </a:solidFill>
                <a:latin typeface="Arial" charset="0"/>
                <a:ea typeface="Lucida Sans Unicode" charset="0"/>
                <a:cs typeface="Lucida Sans Unicode" charset="0"/>
              </a:rPr>
              <a:t> al zar “protección y justicia” ante las míseras condiciones de vida, acabó de forma sangrienta; a este hecho se le conoció como el </a:t>
            </a:r>
            <a:r>
              <a:rPr lang="es-ES_tradnl" sz="1600" b="1" dirty="0">
                <a:solidFill>
                  <a:srgbClr val="000000"/>
                </a:solidFill>
                <a:latin typeface="Arial" charset="0"/>
                <a:ea typeface="Lucida Sans Unicode" charset="0"/>
                <a:cs typeface="Lucida Sans Unicode" charset="0"/>
                <a:hlinkClick r:id="" action="ppaction://noaction"/>
              </a:rPr>
              <a:t>Domingo Sangriento.</a:t>
            </a:r>
          </a:p>
        </p:txBody>
      </p:sp>
      <p:pic>
        <p:nvPicPr>
          <p:cNvPr id="13" name="12 Imagen" descr="pintura domingo sangriento.jpg"/>
          <p:cNvPicPr>
            <a:picLocks noChangeAspect="1"/>
          </p:cNvPicPr>
          <p:nvPr/>
        </p:nvPicPr>
        <p:blipFill>
          <a:blip r:embed="rId3" cstate="print"/>
          <a:stretch>
            <a:fillRect/>
          </a:stretch>
        </p:blipFill>
        <p:spPr>
          <a:xfrm>
            <a:off x="3048000" y="3895725"/>
            <a:ext cx="6096000" cy="2962275"/>
          </a:xfrm>
          <a:prstGeom prst="rect">
            <a:avLst/>
          </a:prstGeom>
        </p:spPr>
      </p:pic>
      <p:sp>
        <p:nvSpPr>
          <p:cNvPr id="9" name="Text Box 4"/>
          <p:cNvSpPr txBox="1">
            <a:spLocks noChangeArrowheads="1"/>
          </p:cNvSpPr>
          <p:nvPr/>
        </p:nvSpPr>
        <p:spPr bwMode="auto">
          <a:xfrm>
            <a:off x="246430" y="769900"/>
            <a:ext cx="4376866" cy="371513"/>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4. </a:t>
            </a:r>
            <a:r>
              <a:rPr lang="es-ES_tradnl" b="1" dirty="0" err="1" smtClean="0">
                <a:solidFill>
                  <a:srgbClr val="000000"/>
                </a:solidFill>
                <a:latin typeface="Arial" charset="0"/>
                <a:ea typeface="Lucida Sans Unicode" charset="0"/>
                <a:cs typeface="Lucida Sans Unicode" charset="0"/>
              </a:rPr>
              <a:t>Precendente</a:t>
            </a:r>
            <a:r>
              <a:rPr lang="es-ES_tradnl" b="1" dirty="0" smtClean="0">
                <a:solidFill>
                  <a:srgbClr val="000000"/>
                </a:solidFill>
                <a:latin typeface="Arial" charset="0"/>
                <a:ea typeface="Lucida Sans Unicode" charset="0"/>
                <a:cs typeface="Lucida Sans Unicode" charset="0"/>
              </a:rPr>
              <a:t>: La revolución de 1905</a:t>
            </a:r>
            <a:endParaRPr lang="es-ES_tradnl" b="1" dirty="0">
              <a:solidFill>
                <a:srgbClr val="000000"/>
              </a:solidFill>
              <a:latin typeface="Arial" charset="0"/>
              <a:ea typeface="Lucida Sans Unicode" charset="0"/>
              <a:cs typeface="Lucida Sans Unicode" charset="0"/>
            </a:endParaRPr>
          </a:p>
        </p:txBody>
      </p:sp>
      <p:cxnSp>
        <p:nvCxnSpPr>
          <p:cNvPr id="3" name="Conector angular 2"/>
          <p:cNvCxnSpPr>
            <a:stCxn id="22535" idx="2"/>
            <a:endCxn id="22533" idx="1"/>
          </p:cNvCxnSpPr>
          <p:nvPr/>
        </p:nvCxnSpPr>
        <p:spPr>
          <a:xfrm rot="16200000" flipH="1">
            <a:off x="2112743" y="1540358"/>
            <a:ext cx="135709" cy="1399445"/>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Conector angular 4"/>
          <p:cNvCxnSpPr>
            <a:stCxn id="22535" idx="2"/>
            <a:endCxn id="22534" idx="1"/>
          </p:cNvCxnSpPr>
          <p:nvPr/>
        </p:nvCxnSpPr>
        <p:spPr>
          <a:xfrm rot="16200000" flipH="1">
            <a:off x="1657314" y="1995788"/>
            <a:ext cx="1045972" cy="1398850"/>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Conector angular 6"/>
          <p:cNvCxnSpPr>
            <a:stCxn id="9" idx="2"/>
            <a:endCxn id="22530" idx="1"/>
          </p:cNvCxnSpPr>
          <p:nvPr/>
        </p:nvCxnSpPr>
        <p:spPr>
          <a:xfrm rot="16200000" flipH="1">
            <a:off x="3557696" y="18580"/>
            <a:ext cx="128538" cy="2374204"/>
          </a:xfrm>
          <a:prstGeom prst="bentConnector2">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Conector angular 9"/>
          <p:cNvCxnSpPr>
            <a:stCxn id="9" idx="2"/>
            <a:endCxn id="22535" idx="0"/>
          </p:cNvCxnSpPr>
          <p:nvPr/>
        </p:nvCxnSpPr>
        <p:spPr>
          <a:xfrm rot="5400000">
            <a:off x="1610737" y="1011551"/>
            <a:ext cx="694264" cy="953988"/>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angular 11"/>
          <p:cNvCxnSpPr>
            <a:stCxn id="9" idx="1"/>
          </p:cNvCxnSpPr>
          <p:nvPr/>
        </p:nvCxnSpPr>
        <p:spPr>
          <a:xfrm rot="10800000" flipH="1" flipV="1">
            <a:off x="246429" y="955657"/>
            <a:ext cx="1234445" cy="2940068"/>
          </a:xfrm>
          <a:prstGeom prst="bentConnector4">
            <a:avLst>
              <a:gd name="adj1" fmla="val -18518"/>
              <a:gd name="adj2" fmla="val 53159"/>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4">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538">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uiExpand="1" build="p" animBg="1"/>
      <p:bldP spid="22533" grpId="0" uiExpand="1" build="p" animBg="1"/>
      <p:bldP spid="22534" grpId="0" uiExpand="1" build="p" animBg="1"/>
      <p:bldP spid="2253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Text Box 11"/>
          <p:cNvSpPr txBox="1">
            <a:spLocks noChangeArrowheads="1"/>
          </p:cNvSpPr>
          <p:nvPr/>
        </p:nvSpPr>
        <p:spPr bwMode="auto">
          <a:xfrm>
            <a:off x="1115616" y="1412776"/>
            <a:ext cx="7580313" cy="10699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Este hecho provocó manifestaciones violentas por toda Rusia (incluso en la marina, </a:t>
            </a:r>
            <a:r>
              <a:rPr lang="es-ES_tradnl" sz="1600" b="1" dirty="0">
                <a:solidFill>
                  <a:srgbClr val="000000"/>
                </a:solidFill>
                <a:latin typeface="Arial" charset="0"/>
                <a:ea typeface="Lucida Sans Unicode" charset="0"/>
                <a:cs typeface="Lucida Sans Unicode" charset="0"/>
              </a:rPr>
              <a:t>ACORAZADO </a:t>
            </a:r>
            <a:r>
              <a:rPr lang="es-ES_tradnl" sz="1600" b="1" dirty="0" smtClean="0">
                <a:solidFill>
                  <a:srgbClr val="000000"/>
                </a:solidFill>
                <a:latin typeface="Arial" charset="0"/>
                <a:ea typeface="Lucida Sans Unicode" charset="0"/>
                <a:cs typeface="Lucida Sans Unicode" charset="0"/>
              </a:rPr>
              <a:t>POTEMKIN</a:t>
            </a:r>
            <a:r>
              <a:rPr lang="es-ES_tradnl" sz="1600" b="1" baseline="30000" dirty="0" smtClean="0">
                <a:solidFill>
                  <a:srgbClr val="000000"/>
                </a:solidFill>
                <a:latin typeface="Arial" charset="0"/>
                <a:ea typeface="Lucida Sans Unicode" charset="0"/>
                <a:cs typeface="Lucida Sans Unicode" charset="0"/>
              </a:rPr>
              <a:t>(*)</a:t>
            </a:r>
            <a:r>
              <a:rPr lang="es-ES_tradnl" sz="1600" b="1" dirty="0" smtClean="0">
                <a:solidFill>
                  <a:srgbClr val="000000"/>
                </a:solidFill>
                <a:latin typeface="Arial" charset="0"/>
                <a:ea typeface="Lucida Sans Unicode" charset="0"/>
                <a:cs typeface="Lucida Sans Unicode" charset="0"/>
              </a:rPr>
              <a:t>) </a:t>
            </a:r>
            <a:r>
              <a:rPr lang="es-ES_tradnl" sz="1600" dirty="0">
                <a:solidFill>
                  <a:srgbClr val="000000"/>
                </a:solidFill>
                <a:latin typeface="Arial" charset="0"/>
                <a:ea typeface="Lucida Sans Unicode" charset="0"/>
                <a:cs typeface="Lucida Sans Unicode" charset="0"/>
              </a:rPr>
              <a:t>donde el zar era el principal acusado. Los obreros de las principales fábricas comienzan a organizarse en los llamados “</a:t>
            </a:r>
            <a:r>
              <a:rPr lang="es-ES_tradnl" sz="1600" b="1" dirty="0">
                <a:solidFill>
                  <a:srgbClr val="000000"/>
                </a:solidFill>
                <a:latin typeface="Arial" charset="0"/>
                <a:ea typeface="Lucida Sans Unicode" charset="0"/>
                <a:cs typeface="Lucida Sans Unicode" charset="0"/>
              </a:rPr>
              <a:t>soviets</a:t>
            </a:r>
            <a:r>
              <a:rPr lang="es-ES_tradnl" sz="1600" dirty="0">
                <a:solidFill>
                  <a:srgbClr val="000000"/>
                </a:solidFill>
                <a:latin typeface="Arial" charset="0"/>
                <a:ea typeface="Lucida Sans Unicode" charset="0"/>
                <a:cs typeface="Lucida Sans Unicode" charset="0"/>
              </a:rPr>
              <a:t>” al mando de </a:t>
            </a:r>
            <a:r>
              <a:rPr lang="es-ES_tradnl" sz="1600" b="1" dirty="0" err="1">
                <a:solidFill>
                  <a:srgbClr val="000000"/>
                </a:solidFill>
                <a:latin typeface="Arial" charset="0"/>
                <a:ea typeface="Lucida Sans Unicode" charset="0"/>
                <a:cs typeface="Lucida Sans Unicode" charset="0"/>
              </a:rPr>
              <a:t>Trostki</a:t>
            </a:r>
            <a:r>
              <a:rPr lang="es-ES_tradnl" sz="1600" dirty="0">
                <a:solidFill>
                  <a:srgbClr val="000000"/>
                </a:solidFill>
                <a:latin typeface="Arial" charset="0"/>
                <a:ea typeface="Lucida Sans Unicode" charset="0"/>
                <a:cs typeface="Lucida Sans Unicode" charset="0"/>
              </a:rPr>
              <a:t>. El poder del zar estaba tocado de muerte.</a:t>
            </a:r>
          </a:p>
        </p:txBody>
      </p:sp>
      <p:pic>
        <p:nvPicPr>
          <p:cNvPr id="12" name="11 Imagen" descr="revolcuin de 1905 el Potemkin.jpg">
            <a:hlinkClick r:id="rId3"/>
          </p:cNvPr>
          <p:cNvPicPr>
            <a:picLocks noChangeAspect="1"/>
          </p:cNvPicPr>
          <p:nvPr/>
        </p:nvPicPr>
        <p:blipFill>
          <a:blip r:embed="rId4" cstate="print"/>
          <a:stretch>
            <a:fillRect/>
          </a:stretch>
        </p:blipFill>
        <p:spPr>
          <a:xfrm>
            <a:off x="1979712" y="2636912"/>
            <a:ext cx="4991100" cy="3467100"/>
          </a:xfrm>
          <a:prstGeom prst="rect">
            <a:avLst/>
          </a:prstGeom>
        </p:spPr>
      </p:pic>
      <p:sp>
        <p:nvSpPr>
          <p:cNvPr id="6" name="Text Box 4"/>
          <p:cNvSpPr txBox="1">
            <a:spLocks noChangeArrowheads="1"/>
          </p:cNvSpPr>
          <p:nvPr/>
        </p:nvSpPr>
        <p:spPr bwMode="auto">
          <a:xfrm>
            <a:off x="246430" y="769900"/>
            <a:ext cx="4376866" cy="371513"/>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4. </a:t>
            </a:r>
            <a:r>
              <a:rPr lang="es-ES_tradnl" b="1" dirty="0" err="1" smtClean="0">
                <a:solidFill>
                  <a:srgbClr val="000000"/>
                </a:solidFill>
                <a:latin typeface="Arial" charset="0"/>
                <a:ea typeface="Lucida Sans Unicode" charset="0"/>
                <a:cs typeface="Lucida Sans Unicode" charset="0"/>
              </a:rPr>
              <a:t>Precendente</a:t>
            </a:r>
            <a:r>
              <a:rPr lang="es-ES_tradnl" b="1" dirty="0" smtClean="0">
                <a:solidFill>
                  <a:srgbClr val="000000"/>
                </a:solidFill>
                <a:latin typeface="Arial" charset="0"/>
                <a:ea typeface="Lucida Sans Unicode" charset="0"/>
                <a:cs typeface="Lucida Sans Unicode" charset="0"/>
              </a:rPr>
              <a:t>: La revolución de 1905</a:t>
            </a:r>
            <a:endParaRPr lang="es-ES_tradnl" b="1" dirty="0">
              <a:solidFill>
                <a:srgbClr val="000000"/>
              </a:solidFill>
              <a:latin typeface="Arial" charset="0"/>
              <a:ea typeface="Lucida Sans Unicode" charset="0"/>
              <a:cs typeface="Lucida Sans Unicode" charset="0"/>
            </a:endParaRPr>
          </a:p>
        </p:txBody>
      </p:sp>
      <p:sp>
        <p:nvSpPr>
          <p:cNvPr id="4" name="CuadroTexto 3"/>
          <p:cNvSpPr txBox="1"/>
          <p:nvPr/>
        </p:nvSpPr>
        <p:spPr>
          <a:xfrm>
            <a:off x="3464227" y="6104012"/>
            <a:ext cx="2318138" cy="276999"/>
          </a:xfrm>
          <a:prstGeom prst="rect">
            <a:avLst/>
          </a:prstGeom>
          <a:noFill/>
          <a:ln>
            <a:noFill/>
          </a:ln>
        </p:spPr>
        <p:txBody>
          <a:bodyPr wrap="none" rtlCol="0">
            <a:spAutoFit/>
          </a:bodyPr>
          <a:lstStyle/>
          <a:p>
            <a:r>
              <a:rPr lang="es-ES" sz="1200" dirty="0" smtClean="0"/>
              <a:t>Pulsar sobre el cartel para ver film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5760" y="1480597"/>
            <a:ext cx="4928450" cy="34073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a:solidFill>
                  <a:srgbClr val="FFFFFF"/>
                </a:solidFill>
                <a:latin typeface="Arial" charset="0"/>
                <a:ea typeface="Lucida Sans Unicode" charset="0"/>
                <a:cs typeface="Lucida Sans Unicode" charset="0"/>
              </a:rPr>
              <a:t>CONSECUENCIAS DE LA REVOLUCIÓN DE 1905</a:t>
            </a:r>
          </a:p>
        </p:txBody>
      </p:sp>
      <p:sp>
        <p:nvSpPr>
          <p:cNvPr id="24582" name="Text Box 6"/>
          <p:cNvSpPr txBox="1">
            <a:spLocks noChangeArrowheads="1"/>
          </p:cNvSpPr>
          <p:nvPr/>
        </p:nvSpPr>
        <p:spPr bwMode="auto">
          <a:xfrm>
            <a:off x="1619250" y="1989138"/>
            <a:ext cx="4032250" cy="5810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a:solidFill>
                  <a:srgbClr val="000000"/>
                </a:solidFill>
                <a:latin typeface="Arial" charset="0"/>
                <a:ea typeface="Lucida Sans Unicode" charset="0"/>
                <a:cs typeface="Lucida Sans Unicode" charset="0"/>
              </a:rPr>
              <a:t>El zar aceptó introducir algunas reformas para calmar a los revolucionarios:</a:t>
            </a:r>
          </a:p>
        </p:txBody>
      </p:sp>
      <p:sp>
        <p:nvSpPr>
          <p:cNvPr id="24583" name="Text Box 7"/>
          <p:cNvSpPr txBox="1">
            <a:spLocks noChangeArrowheads="1"/>
          </p:cNvSpPr>
          <p:nvPr/>
        </p:nvSpPr>
        <p:spPr bwMode="auto">
          <a:xfrm>
            <a:off x="4140200" y="2926827"/>
            <a:ext cx="4640263" cy="8255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Libertad de prensa, reunión y asociación</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Supresión de ciertos impuestos a los campesinos</a:t>
            </a:r>
          </a:p>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Jornadas laborales de 10 horas</a:t>
            </a:r>
          </a:p>
        </p:txBody>
      </p:sp>
      <p:sp>
        <p:nvSpPr>
          <p:cNvPr id="24584" name="Text Box 8"/>
          <p:cNvSpPr txBox="1">
            <a:spLocks noChangeArrowheads="1"/>
          </p:cNvSpPr>
          <p:nvPr/>
        </p:nvSpPr>
        <p:spPr bwMode="auto">
          <a:xfrm>
            <a:off x="4130148" y="3976690"/>
            <a:ext cx="4650316" cy="58695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smtClean="0">
                <a:solidFill>
                  <a:srgbClr val="000000"/>
                </a:solidFill>
                <a:latin typeface="Arial" charset="0"/>
                <a:ea typeface="Lucida Sans Unicode" charset="0"/>
                <a:cs typeface="Lucida Sans Unicode" charset="0"/>
              </a:rPr>
              <a:t>Creación </a:t>
            </a:r>
            <a:r>
              <a:rPr lang="es-ES_tradnl" sz="1600" dirty="0">
                <a:solidFill>
                  <a:srgbClr val="000000"/>
                </a:solidFill>
                <a:latin typeface="Arial" charset="0"/>
                <a:ea typeface="Lucida Sans Unicode" charset="0"/>
                <a:cs typeface="Lucida Sans Unicode" charset="0"/>
              </a:rPr>
              <a:t>de una Asamblea representativa </a:t>
            </a:r>
            <a:r>
              <a:rPr lang="es-ES_tradnl" sz="1600" b="1" dirty="0" smtClean="0">
                <a:solidFill>
                  <a:srgbClr val="000000"/>
                </a:solidFill>
                <a:latin typeface="Arial" charset="0"/>
                <a:ea typeface="Lucida Sans Unicode" charset="0"/>
                <a:cs typeface="Lucida Sans Unicode" charset="0"/>
              </a:rPr>
              <a:t>DUMA</a:t>
            </a:r>
            <a:r>
              <a:rPr lang="es-ES_tradnl" sz="1600" b="1" baseline="30000" dirty="0" smtClean="0">
                <a:solidFill>
                  <a:srgbClr val="000000"/>
                </a:solidFill>
                <a:latin typeface="Arial" charset="0"/>
                <a:ea typeface="Lucida Sans Unicode" charset="0"/>
                <a:cs typeface="Lucida Sans Unicode" charset="0"/>
              </a:rPr>
              <a:t>(*)</a:t>
            </a:r>
            <a:endParaRPr lang="es-ES_tradnl" sz="1600" b="1" baseline="30000" dirty="0">
              <a:solidFill>
                <a:srgbClr val="000000"/>
              </a:solidFill>
              <a:latin typeface="Arial" charset="0"/>
              <a:ea typeface="Lucida Sans Unicode" charset="0"/>
              <a:cs typeface="Lucida Sans Unicode" charset="0"/>
            </a:endParaRPr>
          </a:p>
        </p:txBody>
      </p:sp>
      <p:cxnSp>
        <p:nvCxnSpPr>
          <p:cNvPr id="24588" name="AutoShape 12"/>
          <p:cNvCxnSpPr>
            <a:cxnSpLocks noChangeShapeType="1"/>
            <a:stCxn id="24582" idx="2"/>
            <a:endCxn id="24592" idx="0"/>
          </p:cNvCxnSpPr>
          <p:nvPr/>
        </p:nvCxnSpPr>
        <p:spPr bwMode="auto">
          <a:xfrm rot="5400000">
            <a:off x="2548732" y="2199482"/>
            <a:ext cx="715962" cy="1457325"/>
          </a:xfrm>
          <a:prstGeom prst="bentConnector3">
            <a:avLst>
              <a:gd name="adj1" fmla="val 50000"/>
            </a:avLst>
          </a:prstGeom>
          <a:noFill/>
          <a:ln w="9360">
            <a:solidFill>
              <a:srgbClr val="000000"/>
            </a:solidFill>
            <a:miter lim="800000"/>
            <a:headEnd/>
            <a:tailEnd type="triangle" w="med" len="med"/>
          </a:ln>
          <a:effectLst/>
        </p:spPr>
      </p:cxnSp>
      <p:sp>
        <p:nvSpPr>
          <p:cNvPr id="24589" name="Text Box 13"/>
          <p:cNvSpPr txBox="1">
            <a:spLocks noChangeArrowheads="1"/>
          </p:cNvSpPr>
          <p:nvPr/>
        </p:nvSpPr>
        <p:spPr bwMode="auto">
          <a:xfrm>
            <a:off x="300039" y="4809065"/>
            <a:ext cx="8480424" cy="10793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Pero Nicolás II, enemigo del liberalismo, boicoteó el funcionamiento de la Duma y anuló en 1907 el Manifiesto de Octubre. Rusia vuelve a la </a:t>
            </a:r>
            <a:r>
              <a:rPr lang="es-ES_tradnl" sz="1600" b="1" dirty="0">
                <a:solidFill>
                  <a:srgbClr val="000000"/>
                </a:solidFill>
                <a:latin typeface="Arial" charset="0"/>
                <a:ea typeface="Lucida Sans Unicode" charset="0"/>
                <a:cs typeface="Lucida Sans Unicode" charset="0"/>
              </a:rPr>
              <a:t>autocracia</a:t>
            </a:r>
            <a:r>
              <a:rPr lang="es-ES_tradnl" sz="1600" dirty="0">
                <a:solidFill>
                  <a:srgbClr val="000000"/>
                </a:solidFill>
                <a:latin typeface="Arial" charset="0"/>
                <a:ea typeface="Lucida Sans Unicode" charset="0"/>
                <a:cs typeface="Lucida Sans Unicode" charset="0"/>
              </a:rPr>
              <a:t> y el zar se aísla en la corte controlado por la camarilla real y el enigmático pope </a:t>
            </a:r>
            <a:r>
              <a:rPr lang="es-ES_tradnl" sz="1600" b="1" dirty="0">
                <a:solidFill>
                  <a:srgbClr val="000000"/>
                </a:solidFill>
                <a:latin typeface="Arial" charset="0"/>
                <a:ea typeface="Lucida Sans Unicode" charset="0"/>
                <a:cs typeface="Lucida Sans Unicode" charset="0"/>
              </a:rPr>
              <a:t>Rasputín</a:t>
            </a:r>
            <a:r>
              <a:rPr lang="es-ES_tradnl" sz="1600" dirty="0">
                <a:solidFill>
                  <a:srgbClr val="000000"/>
                </a:solidFill>
                <a:latin typeface="Arial" charset="0"/>
                <a:ea typeface="Lucida Sans Unicode" charset="0"/>
                <a:cs typeface="Lucida Sans Unicode" charset="0"/>
              </a:rPr>
              <a:t>. Los años de prosperidad entre 1906 – 1914 tapaban los problemas de fondo.</a:t>
            </a:r>
          </a:p>
        </p:txBody>
      </p:sp>
      <p:sp>
        <p:nvSpPr>
          <p:cNvPr id="24591" name="Rectangle 15"/>
          <p:cNvSpPr>
            <a:spLocks noChangeArrowheads="1"/>
          </p:cNvSpPr>
          <p:nvPr/>
        </p:nvSpPr>
        <p:spPr bwMode="auto">
          <a:xfrm>
            <a:off x="300038" y="6308725"/>
            <a:ext cx="8601075" cy="34607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 Los revolucionarios entendieron que para cambiar la situación había que eliminar el zarismo.</a:t>
            </a:r>
          </a:p>
        </p:txBody>
      </p:sp>
      <p:sp>
        <p:nvSpPr>
          <p:cNvPr id="24592" name="Text Box 16"/>
          <p:cNvSpPr txBox="1">
            <a:spLocks noChangeArrowheads="1"/>
          </p:cNvSpPr>
          <p:nvPr/>
        </p:nvSpPr>
        <p:spPr bwMode="auto">
          <a:xfrm>
            <a:off x="720725" y="3286125"/>
            <a:ext cx="2914650" cy="58695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smtClean="0">
                <a:solidFill>
                  <a:srgbClr val="000000"/>
                </a:solidFill>
                <a:latin typeface="Arial" charset="0"/>
                <a:ea typeface="Lucida Sans Unicode" charset="0"/>
                <a:cs typeface="Lucida Sans Unicode" charset="0"/>
              </a:rPr>
              <a:t>Firmó el MANIFIESTO </a:t>
            </a:r>
            <a:r>
              <a:rPr lang="es-ES_tradnl" sz="1600" b="1" dirty="0">
                <a:solidFill>
                  <a:srgbClr val="000000"/>
                </a:solidFill>
                <a:latin typeface="Arial" charset="0"/>
                <a:ea typeface="Lucida Sans Unicode" charset="0"/>
                <a:cs typeface="Lucida Sans Unicode" charset="0"/>
              </a:rPr>
              <a:t>DE OCTUBRE</a:t>
            </a:r>
          </a:p>
        </p:txBody>
      </p:sp>
      <p:sp>
        <p:nvSpPr>
          <p:cNvPr id="11" name="Text Box 4"/>
          <p:cNvSpPr txBox="1">
            <a:spLocks noChangeArrowheads="1"/>
          </p:cNvSpPr>
          <p:nvPr/>
        </p:nvSpPr>
        <p:spPr bwMode="auto">
          <a:xfrm>
            <a:off x="415760" y="854565"/>
            <a:ext cx="4376866" cy="371513"/>
          </a:xfrm>
          <a:prstGeom prst="rect">
            <a:avLst/>
          </a:prstGeom>
          <a:solidFill>
            <a:srgbClr val="99CC00"/>
          </a:solidFill>
          <a:ln w="9360">
            <a:solidFill>
              <a:srgbClr val="000000"/>
            </a:solidFill>
            <a:miter lim="800000"/>
            <a:headEnd/>
            <a:tailEnd/>
          </a:ln>
          <a:effectLst>
            <a:outerShdw dist="71785" dir="2700000" algn="ctr" rotWithShape="0">
              <a:srgbClr val="808080"/>
            </a:outerShdw>
          </a:effectLst>
        </p:spPr>
        <p:txBody>
          <a:bodyPr wrap="none"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4. </a:t>
            </a:r>
            <a:r>
              <a:rPr lang="es-ES_tradnl" b="1" dirty="0" err="1" smtClean="0">
                <a:solidFill>
                  <a:srgbClr val="000000"/>
                </a:solidFill>
                <a:latin typeface="Arial" charset="0"/>
                <a:ea typeface="Lucida Sans Unicode" charset="0"/>
                <a:cs typeface="Lucida Sans Unicode" charset="0"/>
              </a:rPr>
              <a:t>Precendente</a:t>
            </a:r>
            <a:r>
              <a:rPr lang="es-ES_tradnl" b="1" dirty="0" smtClean="0">
                <a:solidFill>
                  <a:srgbClr val="000000"/>
                </a:solidFill>
                <a:latin typeface="Arial" charset="0"/>
                <a:ea typeface="Lucida Sans Unicode" charset="0"/>
                <a:cs typeface="Lucida Sans Unicode" charset="0"/>
              </a:rPr>
              <a:t>: La revolución de 1905</a:t>
            </a:r>
            <a:endParaRPr lang="es-ES_tradnl" b="1" dirty="0">
              <a:solidFill>
                <a:srgbClr val="000000"/>
              </a:solidFill>
              <a:latin typeface="Arial" charset="0"/>
              <a:ea typeface="Lucida Sans Unicode" charset="0"/>
              <a:cs typeface="Lucida Sans Unicode" charset="0"/>
            </a:endParaRPr>
          </a:p>
        </p:txBody>
      </p:sp>
      <p:cxnSp>
        <p:nvCxnSpPr>
          <p:cNvPr id="4" name="Conector angular 3"/>
          <p:cNvCxnSpPr>
            <a:stCxn id="24592" idx="3"/>
            <a:endCxn id="24583" idx="1"/>
          </p:cNvCxnSpPr>
          <p:nvPr/>
        </p:nvCxnSpPr>
        <p:spPr>
          <a:xfrm flipV="1">
            <a:off x="3635375" y="3339577"/>
            <a:ext cx="504825" cy="240027"/>
          </a:xfrm>
          <a:prstGeom prst="bentConnector3">
            <a:avLst>
              <a:gd name="adj1" fmla="val 50000"/>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Conector angular 5"/>
          <p:cNvCxnSpPr>
            <a:stCxn id="24592" idx="3"/>
            <a:endCxn id="24584" idx="1"/>
          </p:cNvCxnSpPr>
          <p:nvPr/>
        </p:nvCxnSpPr>
        <p:spPr>
          <a:xfrm>
            <a:off x="3635375" y="3579604"/>
            <a:ext cx="494773" cy="690565"/>
          </a:xfrm>
          <a:prstGeom prst="bentConnector3">
            <a:avLst>
              <a:gd name="adj1" fmla="val 50000"/>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Conector angular 7"/>
          <p:cNvCxnSpPr>
            <a:stCxn id="24589" idx="2"/>
            <a:endCxn id="24591" idx="0"/>
          </p:cNvCxnSpPr>
          <p:nvPr/>
        </p:nvCxnSpPr>
        <p:spPr>
          <a:xfrm rot="16200000" flipH="1">
            <a:off x="4360283" y="6068431"/>
            <a:ext cx="420261" cy="60325"/>
          </a:xfrm>
          <a:prstGeom prst="bentConnector3">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3">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8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84">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58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5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build="p" animBg="1"/>
      <p:bldP spid="24584" grpId="0" build="p" animBg="1"/>
      <p:bldP spid="24589" grpId="0" animBg="1"/>
      <p:bldP spid="24591" grpId="0" animBg="1"/>
      <p:bldP spid="2459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85750" y="850898"/>
            <a:ext cx="3633762" cy="371513"/>
          </a:xfrm>
          <a:prstGeom prst="rect">
            <a:avLst/>
          </a:prstGeom>
          <a:solidFill>
            <a:srgbClr val="99CC00"/>
          </a:solidFill>
          <a:ln w="9360">
            <a:solidFill>
              <a:srgbClr val="99CC00"/>
            </a:solidFill>
            <a:miter lim="800000"/>
            <a:headEnd/>
            <a:tailEnd/>
          </a:ln>
          <a:effectLst>
            <a:outerShdw dist="71785" dir="2700000" algn="ctr" rotWithShape="0">
              <a:srgbClr val="808080"/>
            </a:outerShdw>
          </a:effectLst>
        </p:spPr>
        <p:txBody>
          <a:bodyPr wrap="none" lIns="90000" tIns="46800" rIns="90000" bIns="46800">
            <a:spAutoFit/>
          </a:bodyPr>
          <a:lstStyle/>
          <a:p>
            <a:pP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smtClean="0">
                <a:solidFill>
                  <a:srgbClr val="000000"/>
                </a:solidFill>
                <a:latin typeface="Arial" charset="0"/>
                <a:ea typeface="Lucida Sans Unicode" charset="0"/>
                <a:cs typeface="Lucida Sans Unicode" charset="0"/>
              </a:rPr>
              <a:t>5.Guerra y desastre  1914- 1917</a:t>
            </a:r>
            <a:endParaRPr lang="es-ES_tradnl" b="1" dirty="0">
              <a:solidFill>
                <a:srgbClr val="000000"/>
              </a:solidFill>
              <a:latin typeface="Arial" charset="0"/>
              <a:ea typeface="Lucida Sans Unicode" charset="0"/>
              <a:cs typeface="Lucida Sans Unicode" charset="0"/>
            </a:endParaRPr>
          </a:p>
        </p:txBody>
      </p:sp>
      <p:sp>
        <p:nvSpPr>
          <p:cNvPr id="28675" name="AutoShape 3"/>
          <p:cNvSpPr>
            <a:spLocks noChangeArrowheads="1"/>
          </p:cNvSpPr>
          <p:nvPr/>
        </p:nvSpPr>
        <p:spPr bwMode="auto">
          <a:xfrm>
            <a:off x="609600" y="1755775"/>
            <a:ext cx="3530600" cy="1466644"/>
          </a:xfrm>
          <a:prstGeom prst="roundRect">
            <a:avLst>
              <a:gd name="adj" fmla="val 16667"/>
            </a:avLst>
          </a:prstGeom>
          <a:solidFill>
            <a:srgbClr val="E9B4EA"/>
          </a:solidFill>
          <a:ln w="9360">
            <a:solidFill>
              <a:srgbClr val="000000"/>
            </a:solidFill>
            <a:miter lim="800000"/>
            <a:headEnd/>
            <a:tailEnd/>
          </a:ln>
          <a:effectLst>
            <a:outerShdw dist="71785" dir="2700000" algn="ctr" rotWithShape="0">
              <a:srgbClr val="808080"/>
            </a:outerShdw>
          </a:effectLst>
        </p:spPr>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Las alianzas firmadas con Francia (1894) y Reino Unido (1907), así como su rivalidad con el Imperio Austro-Húngaro, llevaron a Rusia a la </a:t>
            </a:r>
            <a:r>
              <a:rPr lang="es-ES_tradnl" sz="1600" dirty="0" smtClean="0">
                <a:solidFill>
                  <a:srgbClr val="000000"/>
                </a:solidFill>
                <a:latin typeface="Arial" charset="0"/>
                <a:ea typeface="Lucida Sans Unicode" charset="0"/>
                <a:cs typeface="Lucida Sans Unicode" charset="0"/>
              </a:rPr>
              <a:t>guerra</a:t>
            </a:r>
          </a:p>
        </p:txBody>
      </p:sp>
      <p:sp>
        <p:nvSpPr>
          <p:cNvPr id="28676" name="Text Box 4"/>
          <p:cNvSpPr txBox="1">
            <a:spLocks noChangeArrowheads="1"/>
          </p:cNvSpPr>
          <p:nvPr/>
        </p:nvSpPr>
        <p:spPr bwMode="auto">
          <a:xfrm>
            <a:off x="4716463" y="1773238"/>
            <a:ext cx="4105275" cy="1818063"/>
          </a:xfrm>
          <a:prstGeom prst="rect">
            <a:avLst/>
          </a:prstGeom>
          <a:solidFill>
            <a:srgbClr val="FFFFFF"/>
          </a:solidFill>
          <a:ln w="9360">
            <a:solidFill>
              <a:srgbClr val="000000"/>
            </a:solidFill>
            <a:prstDash val="sysDot"/>
            <a:miter lim="800000"/>
            <a:headEnd/>
            <a:tailEnd/>
          </a:ln>
          <a:effectLst>
            <a:outerShdw dist="71785" dir="2700000" algn="ctr" rotWithShape="0">
              <a:srgbClr val="808080"/>
            </a:outerShdw>
          </a:effectLst>
        </p:spPr>
        <p:txBody>
          <a:bodyPr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Movilizó </a:t>
            </a:r>
            <a:r>
              <a:rPr lang="es-ES_tradnl" sz="1600" b="1" dirty="0">
                <a:solidFill>
                  <a:srgbClr val="000000"/>
                </a:solidFill>
                <a:latin typeface="Arial" charset="0"/>
                <a:ea typeface="Lucida Sans Unicode" charset="0"/>
                <a:cs typeface="Lucida Sans Unicode" charset="0"/>
              </a:rPr>
              <a:t>14 millones de personas</a:t>
            </a:r>
            <a:r>
              <a:rPr lang="es-ES_tradnl" sz="1600" dirty="0">
                <a:solidFill>
                  <a:srgbClr val="000000"/>
                </a:solidFill>
                <a:latin typeface="Arial" charset="0"/>
                <a:ea typeface="Lucida Sans Unicode" charset="0"/>
                <a:cs typeface="Lucida Sans Unicode" charset="0"/>
              </a:rPr>
              <a:t>, la mayoría campesinos, lo que agravó aún más su maltrecha economía al prescindir el campo de su fuerza de trabajo, lo que se tradujo en escasez de productos y la subida de los precios (300% entre 1913 y 1917). </a:t>
            </a:r>
          </a:p>
        </p:txBody>
      </p:sp>
      <p:sp>
        <p:nvSpPr>
          <p:cNvPr id="28677" name="Text Box 5"/>
          <p:cNvSpPr txBox="1">
            <a:spLocks noChangeArrowheads="1"/>
          </p:cNvSpPr>
          <p:nvPr/>
        </p:nvSpPr>
        <p:spPr bwMode="auto">
          <a:xfrm>
            <a:off x="755576" y="3573016"/>
            <a:ext cx="3455987" cy="2184400"/>
          </a:xfrm>
          <a:prstGeom prst="rect">
            <a:avLst/>
          </a:prstGeom>
          <a:solidFill>
            <a:srgbClr val="FFFFFF"/>
          </a:solidFill>
          <a:ln w="9360">
            <a:solidFill>
              <a:srgbClr val="000000"/>
            </a:solidFill>
            <a:prstDash val="sysDot"/>
            <a:miter lim="800000"/>
            <a:headEnd/>
            <a:tailEnd/>
          </a:ln>
          <a:effectLst>
            <a:outerShdw dist="71785" dir="2700000" algn="ctr" rotWithShape="0">
              <a:srgbClr val="808080"/>
            </a:outerShdw>
          </a:effectLst>
        </p:spPr>
        <p:txBody>
          <a:bodyPr lIns="90000" tIns="46800" rIns="90000" bIns="46800">
            <a:spAutoFit/>
          </a:bodyPr>
          <a:lstStyle/>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En el frente de guerra la situación era caótica: las municiones y los alimentos no llegaban por los fallos en las fábricas (falta de materias primas o combustible) y los transportes. </a:t>
            </a:r>
          </a:p>
          <a:p>
            <a:pPr algn="just" defTabSz="449263">
              <a:spcBef>
                <a:spcPts val="1000"/>
              </a:spcBef>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dirty="0">
                <a:solidFill>
                  <a:srgbClr val="000000"/>
                </a:solidFill>
                <a:latin typeface="Arial" charset="0"/>
                <a:ea typeface="Lucida Sans Unicode" charset="0"/>
                <a:cs typeface="Lucida Sans Unicode" charset="0"/>
              </a:rPr>
              <a:t>El enemigo avanzaba por el frente oriental sin ninguna dificultad.</a:t>
            </a:r>
          </a:p>
        </p:txBody>
      </p:sp>
      <p:sp>
        <p:nvSpPr>
          <p:cNvPr id="28678" name="Text Box 6"/>
          <p:cNvSpPr txBox="1">
            <a:spLocks noChangeArrowheads="1"/>
          </p:cNvSpPr>
          <p:nvPr/>
        </p:nvSpPr>
        <p:spPr bwMode="auto">
          <a:xfrm>
            <a:off x="4716463" y="806976"/>
            <a:ext cx="4122737" cy="787011"/>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90000" tIns="46800" rIns="90000" bIns="46800">
            <a:spAutoFit/>
          </a:bodyPr>
          <a:lstStyle/>
          <a:p>
            <a:pPr algn="just"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500" dirty="0">
                <a:solidFill>
                  <a:srgbClr val="000000"/>
                </a:solidFill>
                <a:latin typeface="Arial" charset="0"/>
                <a:ea typeface="Lucida Sans Unicode" charset="0"/>
                <a:cs typeface="Lucida Sans Unicode" charset="0"/>
              </a:rPr>
              <a:t>Para entender el desenlace de la revolución hay que conocer la intervención rusa en la </a:t>
            </a:r>
            <a:r>
              <a:rPr lang="es-ES_tradnl" sz="1500" dirty="0" err="1" smtClean="0">
                <a:solidFill>
                  <a:srgbClr val="000000"/>
                </a:solidFill>
                <a:latin typeface="Arial" charset="0"/>
                <a:ea typeface="Lucida Sans Unicode" charset="0"/>
                <a:cs typeface="Lucida Sans Unicode" charset="0"/>
              </a:rPr>
              <a:t>Iª</a:t>
            </a:r>
            <a:r>
              <a:rPr lang="es-ES_tradnl" sz="1500" dirty="0" smtClean="0">
                <a:solidFill>
                  <a:srgbClr val="000000"/>
                </a:solidFill>
                <a:latin typeface="Arial" charset="0"/>
                <a:ea typeface="Lucida Sans Unicode" charset="0"/>
                <a:cs typeface="Lucida Sans Unicode" charset="0"/>
              </a:rPr>
              <a:t> Guerra Mundial</a:t>
            </a:r>
            <a:endParaRPr lang="es-ES_tradnl" sz="1500" dirty="0">
              <a:solidFill>
                <a:srgbClr val="000000"/>
              </a:solidFill>
              <a:latin typeface="Arial" charset="0"/>
              <a:ea typeface="Lucida Sans Unicode" charset="0"/>
              <a:cs typeface="Lucida Sans Unicode" charset="0"/>
            </a:endParaRPr>
          </a:p>
        </p:txBody>
      </p:sp>
      <p:sp>
        <p:nvSpPr>
          <p:cNvPr id="28679" name="AutoShape 7"/>
          <p:cNvSpPr>
            <a:spLocks noChangeArrowheads="1"/>
          </p:cNvSpPr>
          <p:nvPr/>
        </p:nvSpPr>
        <p:spPr bwMode="auto">
          <a:xfrm>
            <a:off x="4788024" y="4149080"/>
            <a:ext cx="4029075" cy="1543050"/>
          </a:xfrm>
          <a:prstGeom prst="bevel">
            <a:avLst>
              <a:gd name="adj" fmla="val 7602"/>
            </a:avLst>
          </a:prstGeom>
          <a:solidFill>
            <a:srgbClr val="FF9900"/>
          </a:solidFill>
          <a:ln w="9360">
            <a:solidFill>
              <a:srgbClr val="000000"/>
            </a:solidFill>
            <a:miter lim="800000"/>
            <a:headEnd/>
            <a:tailEnd/>
          </a:ln>
          <a:effectLst/>
        </p:spPr>
        <p:txBody>
          <a:bodyPr lIns="90000" tIns="46800" rIns="90000" bIns="46800">
            <a:spAutoFit/>
          </a:bodyPr>
          <a:lstStyle/>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El hambre y el descontento se expandían rápidamente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por toda Rusia. </a:t>
            </a:r>
          </a:p>
          <a:p>
            <a:pPr algn="ctr" defTabSz="449263">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1600" b="1" dirty="0">
                <a:solidFill>
                  <a:srgbClr val="000000"/>
                </a:solidFill>
                <a:latin typeface="Arial" charset="0"/>
                <a:ea typeface="Lucida Sans Unicode" charset="0"/>
                <a:cs typeface="Lucida Sans Unicode" charset="0"/>
              </a:rPr>
              <a:t>Se culpaba al zarismo de esta situación</a:t>
            </a:r>
          </a:p>
        </p:txBody>
      </p:sp>
      <p:sp>
        <p:nvSpPr>
          <p:cNvPr id="28680" name="Line 8"/>
          <p:cNvSpPr>
            <a:spLocks noChangeShapeType="1"/>
          </p:cNvSpPr>
          <p:nvPr/>
        </p:nvSpPr>
        <p:spPr bwMode="auto">
          <a:xfrm>
            <a:off x="2339975" y="3213100"/>
            <a:ext cx="1588" cy="431800"/>
          </a:xfrm>
          <a:prstGeom prst="line">
            <a:avLst/>
          </a:prstGeom>
          <a:noFill/>
          <a:ln w="57240">
            <a:solidFill>
              <a:srgbClr val="000000"/>
            </a:solidFill>
            <a:miter lim="800000"/>
            <a:headEnd/>
            <a:tailEnd type="triangle" w="med" len="med"/>
          </a:ln>
          <a:effectLst/>
        </p:spPr>
        <p:txBody>
          <a:bodyPr/>
          <a:lstStyle/>
          <a:p>
            <a:endParaRPr lang="es-ES"/>
          </a:p>
        </p:txBody>
      </p:sp>
      <p:sp>
        <p:nvSpPr>
          <p:cNvPr id="28681" name="Line 9"/>
          <p:cNvSpPr>
            <a:spLocks noChangeShapeType="1"/>
          </p:cNvSpPr>
          <p:nvPr/>
        </p:nvSpPr>
        <p:spPr bwMode="auto">
          <a:xfrm>
            <a:off x="4140200" y="2492375"/>
            <a:ext cx="576263" cy="1588"/>
          </a:xfrm>
          <a:prstGeom prst="line">
            <a:avLst/>
          </a:prstGeom>
          <a:noFill/>
          <a:ln w="57240">
            <a:solidFill>
              <a:srgbClr val="000000"/>
            </a:solidFill>
            <a:miter lim="800000"/>
            <a:headEnd/>
            <a:tailEnd type="triangle" w="med" len="med"/>
          </a:ln>
          <a:effectLst/>
        </p:spPr>
        <p:txBody>
          <a:bodyPr/>
          <a:lstStyle/>
          <a:p>
            <a:endParaRPr lang="es-ES"/>
          </a:p>
        </p:txBody>
      </p:sp>
      <p:sp>
        <p:nvSpPr>
          <p:cNvPr id="28682" name="Line 10"/>
          <p:cNvSpPr>
            <a:spLocks noChangeShapeType="1"/>
          </p:cNvSpPr>
          <p:nvPr/>
        </p:nvSpPr>
        <p:spPr bwMode="auto">
          <a:xfrm>
            <a:off x="4211638" y="5084763"/>
            <a:ext cx="576262" cy="1587"/>
          </a:xfrm>
          <a:prstGeom prst="line">
            <a:avLst/>
          </a:prstGeom>
          <a:noFill/>
          <a:ln w="57240">
            <a:solidFill>
              <a:srgbClr val="FF3300"/>
            </a:solidFill>
            <a:miter lim="800000"/>
            <a:headEnd/>
            <a:tailEnd type="triangle" w="med" len="med"/>
          </a:ln>
          <a:effectLst/>
        </p:spPr>
        <p:txBody>
          <a:bodyPr/>
          <a:lstStyle/>
          <a:p>
            <a:endParaRPr lang="es-ES"/>
          </a:p>
        </p:txBody>
      </p:sp>
      <p:sp>
        <p:nvSpPr>
          <p:cNvPr id="28683" name="Line 11"/>
          <p:cNvSpPr>
            <a:spLocks noChangeShapeType="1"/>
          </p:cNvSpPr>
          <p:nvPr/>
        </p:nvSpPr>
        <p:spPr bwMode="auto">
          <a:xfrm>
            <a:off x="6732588" y="3644900"/>
            <a:ext cx="1587" cy="431800"/>
          </a:xfrm>
          <a:prstGeom prst="line">
            <a:avLst/>
          </a:prstGeom>
          <a:noFill/>
          <a:ln w="57240">
            <a:solidFill>
              <a:srgbClr val="FF3300"/>
            </a:solidFill>
            <a:miter lim="800000"/>
            <a:headEnd/>
            <a:tailEnd type="triangle" w="med" len="med"/>
          </a:ln>
          <a:effectLst/>
        </p:spPr>
        <p:txBody>
          <a:bodyPr/>
          <a:lstStyle/>
          <a:p>
            <a:endParaRPr lang="es-E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77" grpId="0" animBg="1"/>
      <p:bldP spid="2867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none" rtlCol="0">
        <a:spAutoFit/>
      </a:bodyPr>
      <a:lstStyle>
        <a:defPPr>
          <a:defRPr sz="2000" dirty="0" smtClean="0"/>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7224</TotalTime>
  <Words>2905</Words>
  <Application>Microsoft Macintosh PowerPoint</Application>
  <PresentationFormat>Presentación en pantalla (4:3)</PresentationFormat>
  <Paragraphs>263</Paragraphs>
  <Slides>32</Slides>
  <Notes>18</Notes>
  <HiddenSlides>0</HiddenSlides>
  <MMClips>2</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32</vt:i4>
      </vt:variant>
    </vt:vector>
  </HeadingPairs>
  <TitlesOfParts>
    <vt:vector size="3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Tratado de Brest-Litovsk 3/3/1918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Generalitat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Ildefonso</dc:creator>
  <cp:keywords/>
  <dc:description/>
  <cp:lastModifiedBy>Ildefonso</cp:lastModifiedBy>
  <cp:revision>318</cp:revision>
  <cp:lastPrinted>2015-02-17T16:06:43Z</cp:lastPrinted>
  <dcterms:created xsi:type="dcterms:W3CDTF">2014-09-15T10:17:07Z</dcterms:created>
  <dcterms:modified xsi:type="dcterms:W3CDTF">2016-01-26T22:43:01Z</dcterms:modified>
  <cp:category/>
</cp:coreProperties>
</file>